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2.jpg" ContentType="image/jpg"/>
  <Override PartName="/ppt/media/image45.jpg" ContentType="image/jpg"/>
  <Override PartName="/ppt/media/image47.jpg" ContentType="image/jpg"/>
  <Override PartName="/ppt/media/image49.jpg" ContentType="image/jpg"/>
  <Override PartName="/ppt/media/image51.jpg" ContentType="image/jpg"/>
  <Override PartName="/ppt/media/image54.jpg" ContentType="image/jp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83"/>
  </p:notesMasterIdLst>
  <p:sldIdLst>
    <p:sldId id="256" r:id="rId2"/>
    <p:sldId id="276" r:id="rId3"/>
    <p:sldId id="360" r:id="rId4"/>
    <p:sldId id="259" r:id="rId5"/>
    <p:sldId id="323" r:id="rId6"/>
    <p:sldId id="359" r:id="rId7"/>
    <p:sldId id="325" r:id="rId8"/>
    <p:sldId id="290" r:id="rId9"/>
    <p:sldId id="321" r:id="rId10"/>
    <p:sldId id="327" r:id="rId11"/>
    <p:sldId id="326" r:id="rId12"/>
    <p:sldId id="332" r:id="rId13"/>
    <p:sldId id="334" r:id="rId14"/>
    <p:sldId id="335" r:id="rId15"/>
    <p:sldId id="333" r:id="rId16"/>
    <p:sldId id="328" r:id="rId17"/>
    <p:sldId id="356" r:id="rId18"/>
    <p:sldId id="329" r:id="rId19"/>
    <p:sldId id="330" r:id="rId20"/>
    <p:sldId id="291" r:id="rId21"/>
    <p:sldId id="331" r:id="rId22"/>
    <p:sldId id="355" r:id="rId23"/>
    <p:sldId id="357" r:id="rId24"/>
    <p:sldId id="320" r:id="rId25"/>
    <p:sldId id="358" r:id="rId26"/>
    <p:sldId id="337" r:id="rId27"/>
    <p:sldId id="342" r:id="rId28"/>
    <p:sldId id="316" r:id="rId29"/>
    <p:sldId id="297" r:id="rId30"/>
    <p:sldId id="298" r:id="rId31"/>
    <p:sldId id="319" r:id="rId32"/>
    <p:sldId id="274" r:id="rId33"/>
    <p:sldId id="279" r:id="rId34"/>
    <p:sldId id="354" r:id="rId35"/>
    <p:sldId id="352" r:id="rId36"/>
    <p:sldId id="351" r:id="rId37"/>
    <p:sldId id="284" r:id="rId38"/>
    <p:sldId id="257" r:id="rId39"/>
    <p:sldId id="258" r:id="rId40"/>
    <p:sldId id="361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82" r:id="rId56"/>
    <p:sldId id="362" r:id="rId57"/>
    <p:sldId id="275" r:id="rId58"/>
    <p:sldId id="363" r:id="rId59"/>
    <p:sldId id="277" r:id="rId60"/>
    <p:sldId id="286" r:id="rId61"/>
    <p:sldId id="287" r:id="rId62"/>
    <p:sldId id="364" r:id="rId63"/>
    <p:sldId id="365" r:id="rId64"/>
    <p:sldId id="366" r:id="rId65"/>
    <p:sldId id="367" r:id="rId66"/>
    <p:sldId id="368" r:id="rId67"/>
    <p:sldId id="369" r:id="rId68"/>
    <p:sldId id="370" r:id="rId69"/>
    <p:sldId id="371" r:id="rId70"/>
    <p:sldId id="372" r:id="rId71"/>
    <p:sldId id="373" r:id="rId72"/>
    <p:sldId id="374" r:id="rId73"/>
    <p:sldId id="375" r:id="rId74"/>
    <p:sldId id="376" r:id="rId75"/>
    <p:sldId id="377" r:id="rId76"/>
    <p:sldId id="378" r:id="rId77"/>
    <p:sldId id="379" r:id="rId78"/>
    <p:sldId id="380" r:id="rId79"/>
    <p:sldId id="312" r:id="rId80"/>
    <p:sldId id="345" r:id="rId81"/>
    <p:sldId id="31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56" autoAdjust="0"/>
    <p:restoredTop sz="94075" autoAdjust="0"/>
  </p:normalViewPr>
  <p:slideViewPr>
    <p:cSldViewPr snapToGrid="0">
      <p:cViewPr varScale="1">
        <p:scale>
          <a:sx n="81" d="100"/>
          <a:sy n="81" d="100"/>
        </p:scale>
        <p:origin x="11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yiam Zahoor" userId="c7ce2e12-9400-44e4-9d81-62a5a9a5c1a3" providerId="ADAL" clId="{55BD5C14-E85A-47A3-8AA5-47603A0BADD5}"/>
    <pc:docChg chg="custSel modSld">
      <pc:chgData name="Maryiam Zahoor" userId="c7ce2e12-9400-44e4-9d81-62a5a9a5c1a3" providerId="ADAL" clId="{55BD5C14-E85A-47A3-8AA5-47603A0BADD5}" dt="2022-10-06T07:34:06.254" v="59" actId="20577"/>
      <pc:docMkLst>
        <pc:docMk/>
      </pc:docMkLst>
      <pc:sldChg chg="modSp mod">
        <pc:chgData name="Maryiam Zahoor" userId="c7ce2e12-9400-44e4-9d81-62a5a9a5c1a3" providerId="ADAL" clId="{55BD5C14-E85A-47A3-8AA5-47603A0BADD5}" dt="2022-10-06T07:34:06.254" v="59" actId="20577"/>
        <pc:sldMkLst>
          <pc:docMk/>
          <pc:sldMk cId="3390244612" sldId="274"/>
        </pc:sldMkLst>
        <pc:spChg chg="mod">
          <ac:chgData name="Maryiam Zahoor" userId="c7ce2e12-9400-44e4-9d81-62a5a9a5c1a3" providerId="ADAL" clId="{55BD5C14-E85A-47A3-8AA5-47603A0BADD5}" dt="2022-10-06T07:34:06.254" v="59" actId="20577"/>
          <ac:spMkLst>
            <pc:docMk/>
            <pc:sldMk cId="3390244612" sldId="274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0CA1D-BA98-4335-BD8F-F92666363AD3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7ADCA-25E7-45D0-B735-DEFBF64CB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3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4333-6044-4008-BA57-BBF75149E3A9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305C-69B2-4B48-ADC7-1BFC4E84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56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4333-6044-4008-BA57-BBF75149E3A9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305C-69B2-4B48-ADC7-1BFC4E84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2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4333-6044-4008-BA57-BBF75149E3A9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305C-69B2-4B48-ADC7-1BFC4E84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90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4333-6044-4008-BA57-BBF75149E3A9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305C-69B2-4B48-ADC7-1BFC4E84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7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4333-6044-4008-BA57-BBF75149E3A9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305C-69B2-4B48-ADC7-1BFC4E84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4333-6044-4008-BA57-BBF75149E3A9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305C-69B2-4B48-ADC7-1BFC4E84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5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4333-6044-4008-BA57-BBF75149E3A9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305C-69B2-4B48-ADC7-1BFC4E84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52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4333-6044-4008-BA57-BBF75149E3A9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305C-69B2-4B48-ADC7-1BFC4E84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1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4333-6044-4008-BA57-BBF75149E3A9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305C-69B2-4B48-ADC7-1BFC4E84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59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4333-6044-4008-BA57-BBF75149E3A9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305C-69B2-4B48-ADC7-1BFC4E84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39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4333-6044-4008-BA57-BBF75149E3A9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305C-69B2-4B48-ADC7-1BFC4E84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36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34333-6044-4008-BA57-BBF75149E3A9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0305C-69B2-4B48-ADC7-1BFC4E846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2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maryiam.zahoor@ucp.edu.pk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634A0iBw7w" TargetMode="External"/><Relationship Id="rId2" Type="http://schemas.openxmlformats.org/officeDocument/2006/relationships/hyperlink" Target="https://en.wikipedia.org/wiki/Paul_Erd%C5%91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mailto:maryiam.zahoor@ucp.edu.pk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Discrete Structures</a:t>
            </a:r>
            <a:br>
              <a:rPr lang="en-US" dirty="0"/>
            </a:br>
            <a:r>
              <a:rPr lang="en-US" sz="3200" dirty="0">
                <a:solidFill>
                  <a:srgbClr val="002060"/>
                </a:solidFill>
              </a:rPr>
              <a:t>(Discrete Mathematics)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Mr. Asim Raza</a:t>
            </a:r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asim.raza@ucp.edu.pk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337" y="4544659"/>
            <a:ext cx="2094742" cy="2094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96" y="4899596"/>
            <a:ext cx="2265528" cy="1699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5" y="400922"/>
            <a:ext cx="1865957" cy="1791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059" y="409429"/>
            <a:ext cx="2838733" cy="139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86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14399"/>
            <a:ext cx="10515600" cy="87345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Applications: Graphs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3091" y="2892515"/>
            <a:ext cx="3429000" cy="20002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075310" y="1706653"/>
            <a:ext cx="3619500" cy="4845115"/>
            <a:chOff x="2075310" y="1706653"/>
            <a:chExt cx="3619500" cy="48451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5310" y="1706653"/>
              <a:ext cx="3619500" cy="43719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620371" y="3551446"/>
              <a:ext cx="1928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Part of a road map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50104" y="6182436"/>
              <a:ext cx="24686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Part of an electric circuit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903091" y="2523183"/>
            <a:ext cx="273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Essentially the same graph: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5920" y="2272"/>
            <a:ext cx="10515600" cy="873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C00000"/>
                </a:solidFill>
              </a:rPr>
              <a:t>Examples – The Problems we solve:</a:t>
            </a:r>
          </a:p>
        </p:txBody>
      </p:sp>
    </p:spTree>
    <p:extLst>
      <p:ext uri="{BB962C8B-B14F-4D97-AF65-F5344CB8AC3E}">
        <p14:creationId xmlns:p14="http://schemas.microsoft.com/office/powerpoint/2010/main" val="1443234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7345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Applications: A Gallery of 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37" y="690450"/>
            <a:ext cx="10353087" cy="601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77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5341"/>
            <a:ext cx="10515600" cy="87345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Applications: Counting Graphs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74" y="2361065"/>
            <a:ext cx="7543800" cy="299085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920" y="2272"/>
            <a:ext cx="10515600" cy="873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C00000"/>
                </a:solidFill>
              </a:rPr>
              <a:t>Examples – The Problems we solve:</a:t>
            </a:r>
          </a:p>
        </p:txBody>
      </p:sp>
    </p:spTree>
    <p:extLst>
      <p:ext uri="{BB962C8B-B14F-4D97-AF65-F5344CB8AC3E}">
        <p14:creationId xmlns:p14="http://schemas.microsoft.com/office/powerpoint/2010/main" val="2747768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50631"/>
            <a:ext cx="10515600" cy="87345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  <a:ea typeface="+mn-ea"/>
                <a:cs typeface="+mn-cs"/>
              </a:rPr>
              <a:t>Applications: Counting Graphs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01" y="1801507"/>
            <a:ext cx="8515350" cy="4495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920" y="2272"/>
            <a:ext cx="10515600" cy="873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C00000"/>
                </a:solidFill>
              </a:rPr>
              <a:t>Examples – The Problems we solve:</a:t>
            </a:r>
          </a:p>
        </p:txBody>
      </p:sp>
    </p:spTree>
    <p:extLst>
      <p:ext uri="{BB962C8B-B14F-4D97-AF65-F5344CB8AC3E}">
        <p14:creationId xmlns:p14="http://schemas.microsoft.com/office/powerpoint/2010/main" val="1273425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7345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  <a:ea typeface="+mn-ea"/>
                <a:cs typeface="+mn-cs"/>
              </a:rPr>
              <a:t>Applications: Counting Graphs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777921"/>
            <a:ext cx="9239250" cy="565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20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7345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  <a:ea typeface="+mn-ea"/>
                <a:cs typeface="+mn-cs"/>
              </a:rPr>
              <a:t>Applications: Solving Maze Graphs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800" y="1293808"/>
            <a:ext cx="10063180" cy="447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20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29153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Bijections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(or the art of noticing equivalences)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4870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three </a:t>
            </a:r>
            <a:r>
              <a:rPr lang="en-US" dirty="0" err="1"/>
              <a:t>Guddoo</a:t>
            </a:r>
            <a:r>
              <a:rPr lang="en-US" dirty="0"/>
              <a:t> siblings, Ali, Bilal, and </a:t>
            </a:r>
            <a:r>
              <a:rPr lang="en-US" dirty="0" err="1"/>
              <a:t>Camaal</a:t>
            </a:r>
            <a:r>
              <a:rPr lang="en-US" dirty="0"/>
              <a:t>, have integer ages that sum to 15. How many possible distributions of ages are there?</a:t>
            </a:r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Note</a:t>
            </a:r>
            <a:r>
              <a:rPr lang="en-US" dirty="0">
                <a:solidFill>
                  <a:srgbClr val="FF0000"/>
                </a:solidFill>
              </a:rPr>
              <a:t>: It is possible that an age can be 0, which means that the child was just born.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920" y="2272"/>
            <a:ext cx="10515600" cy="873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C00000"/>
                </a:solidFill>
              </a:rPr>
              <a:t>Examples – The Problems we solve:</a:t>
            </a:r>
          </a:p>
        </p:txBody>
      </p:sp>
    </p:spTree>
    <p:extLst>
      <p:ext uri="{BB962C8B-B14F-4D97-AF65-F5344CB8AC3E}">
        <p14:creationId xmlns:p14="http://schemas.microsoft.com/office/powerpoint/2010/main" val="3883569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Bijections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(or the art of noticing equivalences)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three </a:t>
                </a:r>
                <a:r>
                  <a:rPr lang="en-US" dirty="0" err="1"/>
                  <a:t>Guddoo</a:t>
                </a:r>
                <a:r>
                  <a:rPr lang="en-US" dirty="0"/>
                  <a:t> siblings, Ali, Bilal, and </a:t>
                </a:r>
                <a:r>
                  <a:rPr lang="en-US" dirty="0" err="1"/>
                  <a:t>Camaal</a:t>
                </a:r>
                <a:r>
                  <a:rPr lang="en-US" dirty="0"/>
                  <a:t>, have integer ages that sum to 15. How many possible distributions of ages are there?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FF0000"/>
                    </a:solidFill>
                  </a:rPr>
                  <a:t>Note</a:t>
                </a:r>
                <a:r>
                  <a:rPr lang="en-US" dirty="0">
                    <a:solidFill>
                      <a:srgbClr val="FF0000"/>
                    </a:solidFill>
                  </a:rPr>
                  <a:t>: It is possible that an age can be 0, which means that the child was just born.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𝐴𝑙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𝑎𝑔𝑒</m:t>
                      </m:r>
                    </m:oMath>
                  </m:oMathPara>
                </a14:m>
                <a:endParaRPr lang="en-US" sz="2000" b="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𝐵𝑖𝑙𝑎𝑙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𝑎𝑔𝑒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𝐶𝑎𝑚𝑎𝑎𝑙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𝑎𝑔𝑒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206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endParaRPr lang="en-US" sz="20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791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Bijections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(or the art of noticing equivalences)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55458"/>
          </a:xfrm>
          <a:solidFill>
            <a:srgbClr val="FFFF99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three </a:t>
            </a:r>
            <a:r>
              <a:rPr lang="en-US" sz="2400" dirty="0" err="1"/>
              <a:t>Gudoo</a:t>
            </a:r>
            <a:r>
              <a:rPr lang="en-US" sz="2400" dirty="0"/>
              <a:t> siblings, Ali, Bilal, and </a:t>
            </a:r>
            <a:r>
              <a:rPr lang="en-US" sz="2400" dirty="0" err="1"/>
              <a:t>Camaal</a:t>
            </a:r>
            <a:r>
              <a:rPr lang="en-US" sz="2400" dirty="0"/>
              <a:t>, have integer ages that sum to 15. How many possible distributions of ages are there?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FF0000"/>
                </a:solidFill>
              </a:rPr>
              <a:t>Note</a:t>
            </a:r>
            <a:r>
              <a:rPr lang="en-US" sz="2400" dirty="0">
                <a:solidFill>
                  <a:srgbClr val="FF0000"/>
                </a:solidFill>
              </a:rPr>
              <a:t>: It is possible that an age can be 0, which means that the child was just born.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6052" y="3176523"/>
            <a:ext cx="10515600" cy="3005911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One can establish a </a:t>
            </a:r>
            <a:r>
              <a:rPr lang="en-US" sz="2600" i="1" dirty="0" err="1"/>
              <a:t>bijection</a:t>
            </a:r>
            <a:r>
              <a:rPr lang="en-US" sz="2600" dirty="0"/>
              <a:t> between the set of distributions of ages and a set of combinations. Consider the arrangement of stars and bars below:</a:t>
            </a:r>
          </a:p>
          <a:p>
            <a:pPr marL="0" indent="0" algn="ctr">
              <a:buNone/>
            </a:pPr>
            <a:r>
              <a:rPr lang="en-US" sz="2600" dirty="0">
                <a:solidFill>
                  <a:srgbClr val="FF0000"/>
                </a:solidFill>
              </a:rPr>
              <a:t>⋆⋆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∣</a:t>
            </a:r>
            <a:r>
              <a:rPr lang="en-US" sz="2600" dirty="0">
                <a:solidFill>
                  <a:srgbClr val="FF0000"/>
                </a:solidFill>
              </a:rPr>
              <a:t>⋆⋆⋆⋆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∣</a:t>
            </a:r>
            <a:r>
              <a:rPr lang="en-US" sz="2600" dirty="0">
                <a:solidFill>
                  <a:srgbClr val="FF0000"/>
                </a:solidFill>
              </a:rPr>
              <a:t>⋆⋆⋆⋆⋆⋆⋆⋆⋆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600" dirty="0"/>
              <a:t>This arrangement corresponds to the following distribution of ages: </a:t>
            </a:r>
          </a:p>
          <a:p>
            <a:pPr marL="0" indent="0">
              <a:buNone/>
            </a:pPr>
            <a:r>
              <a:rPr lang="en-US" sz="2600" dirty="0"/>
              <a:t>Ali - 2, Bilal - 4, </a:t>
            </a:r>
            <a:r>
              <a:rPr lang="en-US" sz="2600" dirty="0" err="1"/>
              <a:t>Camaal</a:t>
            </a:r>
            <a:r>
              <a:rPr lang="en-US" sz="2600" dirty="0"/>
              <a:t> - 9. </a:t>
            </a:r>
          </a:p>
          <a:p>
            <a:pPr marL="0" indent="0">
              <a:buNone/>
            </a:pPr>
            <a:r>
              <a:rPr lang="en-US" sz="2600" dirty="0"/>
              <a:t>How many ways to place the 2 bars among the 15 stars?</a:t>
            </a:r>
          </a:p>
        </p:txBody>
      </p:sp>
    </p:spTree>
    <p:extLst>
      <p:ext uri="{BB962C8B-B14F-4D97-AF65-F5344CB8AC3E}">
        <p14:creationId xmlns:p14="http://schemas.microsoft.com/office/powerpoint/2010/main" val="4203818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Bijections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(or the art of noticing equivalences)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38200" y="1690688"/>
                <a:ext cx="10515600" cy="471011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One can establish a </a:t>
                </a:r>
                <a:r>
                  <a:rPr lang="en-US" i="1" dirty="0" err="1"/>
                  <a:t>bijection</a:t>
                </a:r>
                <a:r>
                  <a:rPr lang="en-US" dirty="0"/>
                  <a:t> between the set of distributions of ages and a set of combinations. Consider the arrangement of stars and bars below: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⋆⋆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∣</a:t>
                </a:r>
                <a:r>
                  <a:rPr lang="en-US" dirty="0">
                    <a:solidFill>
                      <a:srgbClr val="FF0000"/>
                    </a:solidFill>
                  </a:rPr>
                  <a:t>⋆⋆⋆⋆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∣</a:t>
                </a:r>
                <a:r>
                  <a:rPr lang="en-US" dirty="0">
                    <a:solidFill>
                      <a:srgbClr val="FF0000"/>
                    </a:solidFill>
                  </a:rPr>
                  <a:t>⋆⋆⋆⋆⋆⋆⋆⋆⋆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many ways to place the 2 bars among the 15 stars?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It’s like counting the number of combinations of 2 objects out of 17:</a:t>
                </a:r>
              </a:p>
              <a:p>
                <a:pPr marL="0" indent="0">
                  <a:buNone/>
                </a:pPr>
                <a:endParaRPr 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=136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4710112"/>
              </a:xfrm>
              <a:prstGeom prst="rect">
                <a:avLst/>
              </a:prstGeom>
              <a:blipFill rotWithShape="0">
                <a:blip r:embed="rId2"/>
                <a:stretch>
                  <a:fillRect l="-1217" t="-2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692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734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Discrete World: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54" y="873457"/>
            <a:ext cx="11717741" cy="5827594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Discrete Structures?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Objects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Separated from each other ,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distinctOpposite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continuous)</a:t>
            </a:r>
          </a:p>
          <a:p>
            <a:pPr lvl="1" algn="l" rtl="0" eaLnBrk="1" hangingPunct="1">
              <a:spcBef>
                <a:spcPct val="0"/>
              </a:spcBef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integers, people, house,</a:t>
            </a:r>
          </a:p>
          <a:p>
            <a:pPr lvl="1" algn="l" rtl="0" eaLnBrk="1" hangingPunct="1">
              <a:spcBef>
                <a:spcPct val="0"/>
              </a:spcBef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objects: e.g., real number</a:t>
            </a:r>
          </a:p>
          <a:p>
            <a:pPr marL="457200" lvl="1" indent="0" algn="l" rtl="0" eaLnBrk="1" hangingPunct="1">
              <a:spcBef>
                <a:spcPct val="0"/>
              </a:spcBef>
              <a:buClr>
                <a:schemeClr val="accent2"/>
              </a:buClr>
              <a:buSzTx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>
              <a:spcBef>
                <a:spcPct val="0"/>
              </a:spcBef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Discrete Structures</a:t>
            </a:r>
          </a:p>
          <a:p>
            <a:pPr lvl="1" algn="l" rtl="0" eaLnBrk="1" hangingPunct="1">
              <a:spcBef>
                <a:spcPct val="0"/>
              </a:spcBef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abstract mathematical structures used to represent</a:t>
            </a:r>
          </a:p>
          <a:p>
            <a:pPr lvl="2" algn="l" rtl="0" eaLnBrk="1" hangingPunct="1">
              <a:spcBef>
                <a:spcPct val="0"/>
              </a:spcBef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objects and relationships between the objects</a:t>
            </a:r>
          </a:p>
          <a:p>
            <a:pPr lvl="2" algn="l" rtl="0" eaLnBrk="1" hangingPunct="1">
              <a:spcBef>
                <a:spcPct val="0"/>
              </a:spcBef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sets, relations, graphs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68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4240" y="1893069"/>
            <a:ext cx="8196614" cy="41223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90502" y="1238769"/>
            <a:ext cx="5181600" cy="658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the world of Indiana Jones,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920" y="2272"/>
            <a:ext cx="10515600" cy="873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C00000"/>
                </a:solidFill>
              </a:rPr>
              <a:t>Examples – The Problems we solve:</a:t>
            </a:r>
          </a:p>
        </p:txBody>
      </p:sp>
    </p:spTree>
    <p:extLst>
      <p:ext uri="{BB962C8B-B14F-4D97-AF65-F5344CB8AC3E}">
        <p14:creationId xmlns:p14="http://schemas.microsoft.com/office/powerpoint/2010/main" val="4203295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644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Proofs: How to prove a claim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2292827"/>
                <a:ext cx="5262349" cy="4034264"/>
              </a:xfrm>
            </p:spPr>
            <p:txBody>
              <a:bodyPr/>
              <a:lstStyle/>
              <a:p>
                <a:r>
                  <a:rPr lang="en-US" dirty="0"/>
                  <a:t>Pythagoras Theorem:</a:t>
                </a:r>
              </a:p>
              <a:p>
                <a:pPr marL="0" indent="0">
                  <a:buNone/>
                </a:pPr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292827"/>
                <a:ext cx="5262349" cy="4034264"/>
              </a:xfrm>
              <a:blipFill rotWithShape="0">
                <a:blip r:embed="rId2"/>
                <a:stretch>
                  <a:fillRect l="-1968" t="-2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922" y="2872640"/>
            <a:ext cx="1217688" cy="178124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920" y="2272"/>
            <a:ext cx="10515600" cy="873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C00000"/>
                </a:solidFill>
              </a:rPr>
              <a:t>Examples – The Problems we solve:</a:t>
            </a:r>
          </a:p>
        </p:txBody>
      </p:sp>
    </p:spTree>
    <p:extLst>
      <p:ext uri="{BB962C8B-B14F-4D97-AF65-F5344CB8AC3E}">
        <p14:creationId xmlns:p14="http://schemas.microsoft.com/office/powerpoint/2010/main" val="1910408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4280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Proofs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2292827"/>
                <a:ext cx="5262349" cy="4034264"/>
              </a:xfrm>
            </p:spPr>
            <p:txBody>
              <a:bodyPr/>
              <a:lstStyle/>
              <a:p>
                <a:r>
                  <a:rPr lang="en-US" dirty="0"/>
                  <a:t>Pythagoras Theorem:</a:t>
                </a:r>
              </a:p>
              <a:p>
                <a:pPr marL="0" indent="0">
                  <a:buNone/>
                </a:pPr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292827"/>
                <a:ext cx="5262349" cy="4034264"/>
              </a:xfrm>
              <a:blipFill rotWithShape="0">
                <a:blip r:embed="rId2"/>
                <a:stretch>
                  <a:fillRect l="-1968" t="-2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15920" y="2272"/>
            <a:ext cx="10515600" cy="873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C00000"/>
                </a:solidFill>
              </a:rPr>
              <a:t>Examples – The Problems we solve: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529" y="4585614"/>
            <a:ext cx="1217688" cy="17812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475" y="3585462"/>
            <a:ext cx="28860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58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4280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Proofs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2292827"/>
                <a:ext cx="5262349" cy="4034264"/>
              </a:xfrm>
            </p:spPr>
            <p:txBody>
              <a:bodyPr/>
              <a:lstStyle/>
              <a:p>
                <a:r>
                  <a:rPr lang="en-US" dirty="0"/>
                  <a:t>Pythagoras Theorem:</a:t>
                </a:r>
              </a:p>
              <a:p>
                <a:pPr marL="0" indent="0">
                  <a:buNone/>
                </a:pPr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292827"/>
                <a:ext cx="5262349" cy="4034264"/>
              </a:xfrm>
              <a:blipFill rotWithShape="0">
                <a:blip r:embed="rId2"/>
                <a:stretch>
                  <a:fillRect l="-1968" t="-2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746" y="3453879"/>
            <a:ext cx="6067425" cy="29527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920" y="2272"/>
            <a:ext cx="10515600" cy="873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C00000"/>
                </a:solidFill>
              </a:rPr>
              <a:t>Examples – The Problems we solve: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529" y="4585614"/>
            <a:ext cx="1217688" cy="17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93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-50047"/>
                <a:ext cx="10515600" cy="1646835"/>
              </a:xfrm>
            </p:spPr>
            <p:txBody>
              <a:bodyPr>
                <a:normAutofit/>
              </a:bodyPr>
              <a:lstStyle/>
              <a:p>
                <a:r>
                  <a:rPr lang="en-US" sz="3200" b="1" u="sng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Claim:</a:t>
                </a:r>
                <a:br>
                  <a:rPr lang="en-US" sz="3200" i="1" dirty="0">
                    <a:latin typeface="Cambria Math" panose="02040503050406030204" pitchFamily="18" charset="0"/>
                  </a:rPr>
                </a:br>
                <a:r>
                  <a:rPr lang="en-US" sz="3200" i="1" dirty="0">
                    <a:latin typeface="Cambria Math" panose="02040503050406030204" pitchFamily="18" charset="0"/>
                  </a:rPr>
                  <a:t>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+41</m:t>
                    </m:r>
                  </m:oMath>
                </a14:m>
                <a:r>
                  <a:rPr lang="en-US" sz="3200" dirty="0">
                    <a:solidFill>
                      <a:schemeClr val="accent5">
                        <a:lumMod val="50000"/>
                      </a:schemeClr>
                    </a:solidFill>
                  </a:rPr>
                  <a:t> gives a Prime Number;</a:t>
                </a:r>
                <a:r>
                  <a:rPr lang="en-US" sz="3200" dirty="0"/>
                  <a:t> </a:t>
                </a:r>
                <a:br>
                  <a:rPr lang="en-US" sz="3200" dirty="0"/>
                </a:br>
                <a:r>
                  <a:rPr lang="en-US" sz="3200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is some non-negative integer.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50047"/>
                <a:ext cx="10515600" cy="1646835"/>
              </a:xfrm>
              <a:blipFill rotWithShape="0">
                <a:blip r:embed="rId2"/>
                <a:stretch>
                  <a:fillRect l="-1449" t="-741" b="-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505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-50047"/>
                <a:ext cx="10515600" cy="87345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+41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always gives a Prime Number</a:t>
                </a:r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50047"/>
                <a:ext cx="10515600" cy="873457"/>
              </a:xfrm>
              <a:blipFill rotWithShape="0">
                <a:blip r:embed="rId2"/>
                <a:stretch>
                  <a:fillRect b="-4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54" y="873457"/>
            <a:ext cx="2123365" cy="545910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 0          41           1</a:t>
            </a:r>
          </a:p>
          <a:p>
            <a:pPr marL="0" indent="0">
              <a:buNone/>
            </a:pPr>
            <a:r>
              <a:rPr lang="en-US" dirty="0"/>
              <a:t> 1          43           1</a:t>
            </a:r>
          </a:p>
          <a:p>
            <a:pPr marL="0" indent="0">
              <a:buNone/>
            </a:pPr>
            <a:r>
              <a:rPr lang="en-US" dirty="0"/>
              <a:t> 2          47           1</a:t>
            </a:r>
          </a:p>
          <a:p>
            <a:pPr marL="0" indent="0">
              <a:buNone/>
            </a:pPr>
            <a:r>
              <a:rPr lang="en-US" dirty="0"/>
              <a:t> 3          53           1</a:t>
            </a:r>
          </a:p>
          <a:p>
            <a:pPr marL="0" indent="0">
              <a:buNone/>
            </a:pPr>
            <a:r>
              <a:rPr lang="en-US" dirty="0"/>
              <a:t> 4          61           1</a:t>
            </a:r>
          </a:p>
          <a:p>
            <a:pPr marL="0" indent="0">
              <a:buNone/>
            </a:pPr>
            <a:r>
              <a:rPr lang="en-US" dirty="0"/>
              <a:t> 5          71           1</a:t>
            </a:r>
          </a:p>
          <a:p>
            <a:pPr marL="0" indent="0">
              <a:buNone/>
            </a:pPr>
            <a:r>
              <a:rPr lang="en-US" dirty="0"/>
              <a:t> 6          83           1</a:t>
            </a:r>
          </a:p>
          <a:p>
            <a:pPr marL="0" indent="0">
              <a:buNone/>
            </a:pPr>
            <a:r>
              <a:rPr lang="en-US" dirty="0"/>
              <a:t> 7          97           1</a:t>
            </a:r>
          </a:p>
          <a:p>
            <a:pPr marL="0" indent="0">
              <a:buNone/>
            </a:pPr>
            <a:r>
              <a:rPr lang="en-US" dirty="0"/>
              <a:t> 8         113           1</a:t>
            </a:r>
          </a:p>
          <a:p>
            <a:pPr marL="0" indent="0">
              <a:buNone/>
            </a:pPr>
            <a:r>
              <a:rPr lang="en-US" dirty="0"/>
              <a:t> 9         131           1</a:t>
            </a:r>
          </a:p>
          <a:p>
            <a:pPr marL="514350" indent="-514350">
              <a:buAutoNum type="arabicPlain" startAt="10"/>
            </a:pPr>
            <a:r>
              <a:rPr lang="en-US" dirty="0"/>
              <a:t>    151          1</a:t>
            </a:r>
          </a:p>
          <a:p>
            <a:pPr marL="514350" indent="-514350">
              <a:buAutoNum type="arabicPlain" startAt="10"/>
            </a:pPr>
            <a:r>
              <a:rPr lang="en-US" dirty="0"/>
              <a:t>    173           1</a:t>
            </a:r>
          </a:p>
          <a:p>
            <a:pPr marL="0" indent="0">
              <a:buNone/>
            </a:pPr>
            <a:r>
              <a:rPr lang="en-US" dirty="0"/>
              <a:t>12         197           1</a:t>
            </a:r>
          </a:p>
          <a:p>
            <a:pPr marL="0" indent="0">
              <a:buNone/>
            </a:pPr>
            <a:r>
              <a:rPr lang="en-US" dirty="0"/>
              <a:t>13         223           1</a:t>
            </a:r>
          </a:p>
          <a:p>
            <a:pPr marL="0" indent="0">
              <a:buNone/>
            </a:pPr>
            <a:r>
              <a:rPr lang="en-US" dirty="0"/>
              <a:t>14         251           1</a:t>
            </a:r>
          </a:p>
          <a:p>
            <a:pPr marL="0" indent="0">
              <a:buNone/>
            </a:pPr>
            <a:r>
              <a:rPr lang="en-US" dirty="0"/>
              <a:t>15         281           1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261241" y="823410"/>
            <a:ext cx="2123365" cy="539996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16         313           1</a:t>
            </a:r>
          </a:p>
          <a:p>
            <a:pPr marL="0" indent="0">
              <a:buNone/>
            </a:pPr>
            <a:r>
              <a:rPr lang="en-US" dirty="0"/>
              <a:t> 17         347           1</a:t>
            </a:r>
          </a:p>
          <a:p>
            <a:pPr marL="0" indent="0">
              <a:buNone/>
            </a:pPr>
            <a:r>
              <a:rPr lang="en-US" dirty="0"/>
              <a:t> 18         383           1</a:t>
            </a:r>
          </a:p>
          <a:p>
            <a:pPr marL="0" indent="0">
              <a:buNone/>
            </a:pPr>
            <a:r>
              <a:rPr lang="en-US" dirty="0"/>
              <a:t> 19         421           1</a:t>
            </a:r>
          </a:p>
          <a:p>
            <a:pPr marL="0" indent="0">
              <a:buNone/>
            </a:pPr>
            <a:r>
              <a:rPr lang="en-US" dirty="0"/>
              <a:t> 20         461           1</a:t>
            </a:r>
          </a:p>
          <a:p>
            <a:pPr marL="0" indent="0">
              <a:buNone/>
            </a:pPr>
            <a:r>
              <a:rPr lang="en-US" dirty="0"/>
              <a:t> 21         503           1</a:t>
            </a:r>
          </a:p>
          <a:p>
            <a:pPr marL="0" indent="0">
              <a:buNone/>
            </a:pPr>
            <a:r>
              <a:rPr lang="en-US" dirty="0"/>
              <a:t> 22         547           1</a:t>
            </a:r>
          </a:p>
          <a:p>
            <a:pPr marL="0" indent="0">
              <a:buNone/>
            </a:pPr>
            <a:r>
              <a:rPr lang="en-US" dirty="0"/>
              <a:t> 23         593           1</a:t>
            </a:r>
          </a:p>
          <a:p>
            <a:pPr marL="0" indent="0">
              <a:buNone/>
            </a:pPr>
            <a:r>
              <a:rPr lang="en-US" dirty="0"/>
              <a:t> 24         641           1</a:t>
            </a:r>
          </a:p>
          <a:p>
            <a:pPr marL="0" indent="0">
              <a:buNone/>
            </a:pPr>
            <a:r>
              <a:rPr lang="en-US" dirty="0"/>
              <a:t> 25         691           1</a:t>
            </a:r>
          </a:p>
          <a:p>
            <a:pPr marL="0" indent="0">
              <a:buNone/>
            </a:pPr>
            <a:r>
              <a:rPr lang="en-US" dirty="0"/>
              <a:t> 26         743           1</a:t>
            </a:r>
          </a:p>
          <a:p>
            <a:pPr marL="0" indent="0">
              <a:buNone/>
            </a:pPr>
            <a:r>
              <a:rPr lang="en-US" dirty="0"/>
              <a:t> 27         797           1</a:t>
            </a:r>
          </a:p>
          <a:p>
            <a:pPr marL="0" indent="0">
              <a:buNone/>
            </a:pPr>
            <a:r>
              <a:rPr lang="en-US" dirty="0"/>
              <a:t> 28         853           1</a:t>
            </a:r>
          </a:p>
          <a:p>
            <a:pPr marL="0" indent="0">
              <a:buNone/>
            </a:pPr>
            <a:r>
              <a:rPr lang="en-US" dirty="0"/>
              <a:t> 29         911           1</a:t>
            </a:r>
          </a:p>
          <a:p>
            <a:pPr marL="0" indent="0">
              <a:buNone/>
            </a:pPr>
            <a:r>
              <a:rPr lang="en-US" dirty="0"/>
              <a:t> 30         971           1</a:t>
            </a:r>
          </a:p>
          <a:p>
            <a:pPr marL="0" indent="0">
              <a:buNone/>
            </a:pPr>
            <a:r>
              <a:rPr lang="en-US" dirty="0"/>
              <a:t> 31        1033         1</a:t>
            </a:r>
          </a:p>
          <a:p>
            <a:pPr marL="0" indent="0">
              <a:buNone/>
            </a:pPr>
            <a:r>
              <a:rPr lang="en-US" dirty="0"/>
              <a:t> 32        1097           1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68621" y="809763"/>
            <a:ext cx="2123365" cy="571386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33        1163           1</a:t>
            </a:r>
          </a:p>
          <a:p>
            <a:pPr marL="0" indent="0">
              <a:buNone/>
            </a:pPr>
            <a:r>
              <a:rPr lang="en-US" dirty="0"/>
              <a:t>34        1231           1</a:t>
            </a:r>
          </a:p>
          <a:p>
            <a:pPr marL="0" indent="0">
              <a:buNone/>
            </a:pPr>
            <a:r>
              <a:rPr lang="en-US" dirty="0"/>
              <a:t>35        1301           1</a:t>
            </a:r>
          </a:p>
          <a:p>
            <a:pPr marL="0" indent="0">
              <a:buNone/>
            </a:pPr>
            <a:r>
              <a:rPr lang="en-US" dirty="0"/>
              <a:t>36        1373           1</a:t>
            </a:r>
          </a:p>
          <a:p>
            <a:pPr marL="0" indent="0">
              <a:buNone/>
            </a:pPr>
            <a:r>
              <a:rPr lang="en-US" dirty="0"/>
              <a:t>37        1447           1</a:t>
            </a:r>
          </a:p>
          <a:p>
            <a:pPr marL="0" indent="0">
              <a:buNone/>
            </a:pPr>
            <a:r>
              <a:rPr lang="en-US" dirty="0"/>
              <a:t>38        1523           1</a:t>
            </a:r>
          </a:p>
          <a:p>
            <a:pPr marL="0" indent="0">
              <a:buNone/>
            </a:pPr>
            <a:r>
              <a:rPr lang="en-US" dirty="0"/>
              <a:t>39        1601           1</a:t>
            </a:r>
          </a:p>
          <a:p>
            <a:pPr marL="0" indent="0">
              <a:buNone/>
            </a:pPr>
            <a:r>
              <a:rPr lang="en-US" dirty="0"/>
              <a:t>40        1681           0</a:t>
            </a:r>
          </a:p>
          <a:p>
            <a:pPr marL="0" indent="0">
              <a:buNone/>
            </a:pPr>
            <a:r>
              <a:rPr lang="en-US" dirty="0"/>
              <a:t>41        1763           0</a:t>
            </a:r>
          </a:p>
          <a:p>
            <a:pPr marL="0" indent="0">
              <a:buNone/>
            </a:pPr>
            <a:r>
              <a:rPr lang="en-US" dirty="0"/>
              <a:t>42        1847           1</a:t>
            </a:r>
          </a:p>
          <a:p>
            <a:pPr marL="0" indent="0">
              <a:buNone/>
            </a:pPr>
            <a:r>
              <a:rPr lang="en-US" dirty="0"/>
              <a:t>43        1933           1</a:t>
            </a:r>
          </a:p>
          <a:p>
            <a:pPr marL="0" indent="0">
              <a:buNone/>
            </a:pPr>
            <a:r>
              <a:rPr lang="en-US" dirty="0"/>
              <a:t>44        2021           0</a:t>
            </a:r>
          </a:p>
          <a:p>
            <a:pPr marL="0" indent="0">
              <a:buNone/>
            </a:pPr>
            <a:r>
              <a:rPr lang="en-US" dirty="0"/>
              <a:t>45        2111           1</a:t>
            </a:r>
          </a:p>
          <a:p>
            <a:pPr marL="0" indent="0">
              <a:buNone/>
            </a:pPr>
            <a:r>
              <a:rPr lang="en-US" dirty="0"/>
              <a:t>46        2203           1</a:t>
            </a:r>
          </a:p>
          <a:p>
            <a:pPr marL="0" indent="0">
              <a:buNone/>
            </a:pPr>
            <a:r>
              <a:rPr lang="en-US" dirty="0"/>
              <a:t>47        2297           1</a:t>
            </a:r>
          </a:p>
          <a:p>
            <a:pPr marL="0" indent="0">
              <a:buNone/>
            </a:pPr>
            <a:r>
              <a:rPr lang="en-US" dirty="0"/>
              <a:t>48        2393           1</a:t>
            </a:r>
          </a:p>
          <a:p>
            <a:pPr marL="0" indent="0">
              <a:buNone/>
            </a:pPr>
            <a:r>
              <a:rPr lang="en-US" dirty="0"/>
              <a:t>49        2491           0</a:t>
            </a:r>
          </a:p>
          <a:p>
            <a:pPr marL="0" indent="0">
              <a:buNone/>
            </a:pPr>
            <a:r>
              <a:rPr lang="en-US" dirty="0"/>
              <a:t>50        2591           1</a:t>
            </a:r>
          </a:p>
        </p:txBody>
      </p:sp>
    </p:spTree>
    <p:extLst>
      <p:ext uri="{BB962C8B-B14F-4D97-AF65-F5344CB8AC3E}">
        <p14:creationId xmlns:p14="http://schemas.microsoft.com/office/powerpoint/2010/main" val="2527978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-50047"/>
                <a:ext cx="10515600" cy="87345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+41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gives a Prime Number</a:t>
                </a:r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50047"/>
                <a:ext cx="10515600" cy="873457"/>
              </a:xfrm>
              <a:blipFill rotWithShape="0">
                <a:blip r:embed="rId2"/>
                <a:stretch>
                  <a:fillRect b="-4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54" y="873457"/>
            <a:ext cx="2123365" cy="545910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 0          41           1</a:t>
            </a:r>
          </a:p>
          <a:p>
            <a:pPr marL="0" indent="0">
              <a:buNone/>
            </a:pPr>
            <a:r>
              <a:rPr lang="en-US" dirty="0"/>
              <a:t> 1          43           1</a:t>
            </a:r>
          </a:p>
          <a:p>
            <a:pPr marL="0" indent="0">
              <a:buNone/>
            </a:pPr>
            <a:r>
              <a:rPr lang="en-US" dirty="0"/>
              <a:t> 2          47           1</a:t>
            </a:r>
          </a:p>
          <a:p>
            <a:pPr marL="0" indent="0">
              <a:buNone/>
            </a:pPr>
            <a:r>
              <a:rPr lang="en-US" dirty="0"/>
              <a:t> 3          53           1</a:t>
            </a:r>
          </a:p>
          <a:p>
            <a:pPr marL="0" indent="0">
              <a:buNone/>
            </a:pPr>
            <a:r>
              <a:rPr lang="en-US" dirty="0"/>
              <a:t> 4          61           1</a:t>
            </a:r>
          </a:p>
          <a:p>
            <a:pPr marL="0" indent="0">
              <a:buNone/>
            </a:pPr>
            <a:r>
              <a:rPr lang="en-US" dirty="0"/>
              <a:t> 5          71           1</a:t>
            </a:r>
          </a:p>
          <a:p>
            <a:pPr marL="0" indent="0">
              <a:buNone/>
            </a:pPr>
            <a:r>
              <a:rPr lang="en-US" dirty="0"/>
              <a:t> 6          83           1</a:t>
            </a:r>
          </a:p>
          <a:p>
            <a:pPr marL="0" indent="0">
              <a:buNone/>
            </a:pPr>
            <a:r>
              <a:rPr lang="en-US" dirty="0"/>
              <a:t> 7          97           1</a:t>
            </a:r>
          </a:p>
          <a:p>
            <a:pPr marL="0" indent="0">
              <a:buNone/>
            </a:pPr>
            <a:r>
              <a:rPr lang="en-US" dirty="0"/>
              <a:t> 8         113           1</a:t>
            </a:r>
          </a:p>
          <a:p>
            <a:pPr marL="0" indent="0">
              <a:buNone/>
            </a:pPr>
            <a:r>
              <a:rPr lang="en-US" dirty="0"/>
              <a:t> 9         131           1</a:t>
            </a:r>
          </a:p>
          <a:p>
            <a:pPr marL="514350" indent="-514350">
              <a:buAutoNum type="arabicPlain" startAt="10"/>
            </a:pPr>
            <a:r>
              <a:rPr lang="en-US" dirty="0"/>
              <a:t>    151          1</a:t>
            </a:r>
          </a:p>
          <a:p>
            <a:pPr marL="514350" indent="-514350">
              <a:buAutoNum type="arabicPlain" startAt="10"/>
            </a:pPr>
            <a:r>
              <a:rPr lang="en-US" dirty="0"/>
              <a:t>    173           1</a:t>
            </a:r>
          </a:p>
          <a:p>
            <a:pPr marL="0" indent="0">
              <a:buNone/>
            </a:pPr>
            <a:r>
              <a:rPr lang="en-US" dirty="0"/>
              <a:t>12         197           1</a:t>
            </a:r>
          </a:p>
          <a:p>
            <a:pPr marL="0" indent="0">
              <a:buNone/>
            </a:pPr>
            <a:r>
              <a:rPr lang="en-US" dirty="0"/>
              <a:t>13         223           1</a:t>
            </a:r>
          </a:p>
          <a:p>
            <a:pPr marL="0" indent="0">
              <a:buNone/>
            </a:pPr>
            <a:r>
              <a:rPr lang="en-US" dirty="0"/>
              <a:t>14         251           1</a:t>
            </a:r>
          </a:p>
          <a:p>
            <a:pPr marL="0" indent="0">
              <a:buNone/>
            </a:pPr>
            <a:r>
              <a:rPr lang="en-US" dirty="0"/>
              <a:t>15         281           1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261241" y="823410"/>
            <a:ext cx="2123365" cy="539996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16         313           1</a:t>
            </a:r>
          </a:p>
          <a:p>
            <a:pPr marL="0" indent="0">
              <a:buNone/>
            </a:pPr>
            <a:r>
              <a:rPr lang="en-US" dirty="0"/>
              <a:t> 17         347           1</a:t>
            </a:r>
          </a:p>
          <a:p>
            <a:pPr marL="0" indent="0">
              <a:buNone/>
            </a:pPr>
            <a:r>
              <a:rPr lang="en-US" dirty="0"/>
              <a:t> 18         383           1</a:t>
            </a:r>
          </a:p>
          <a:p>
            <a:pPr marL="0" indent="0">
              <a:buNone/>
            </a:pPr>
            <a:r>
              <a:rPr lang="en-US" dirty="0"/>
              <a:t> 19         421           1</a:t>
            </a:r>
          </a:p>
          <a:p>
            <a:pPr marL="0" indent="0">
              <a:buNone/>
            </a:pPr>
            <a:r>
              <a:rPr lang="en-US" dirty="0"/>
              <a:t> 20         461           1</a:t>
            </a:r>
          </a:p>
          <a:p>
            <a:pPr marL="0" indent="0">
              <a:buNone/>
            </a:pPr>
            <a:r>
              <a:rPr lang="en-US" dirty="0"/>
              <a:t> 21         503           1</a:t>
            </a:r>
          </a:p>
          <a:p>
            <a:pPr marL="0" indent="0">
              <a:buNone/>
            </a:pPr>
            <a:r>
              <a:rPr lang="en-US" dirty="0"/>
              <a:t> 22         547           1</a:t>
            </a:r>
          </a:p>
          <a:p>
            <a:pPr marL="0" indent="0">
              <a:buNone/>
            </a:pPr>
            <a:r>
              <a:rPr lang="en-US" dirty="0"/>
              <a:t> 23         593           1</a:t>
            </a:r>
          </a:p>
          <a:p>
            <a:pPr marL="0" indent="0">
              <a:buNone/>
            </a:pPr>
            <a:r>
              <a:rPr lang="en-US" dirty="0"/>
              <a:t> 24         641           1</a:t>
            </a:r>
          </a:p>
          <a:p>
            <a:pPr marL="0" indent="0">
              <a:buNone/>
            </a:pPr>
            <a:r>
              <a:rPr lang="en-US" dirty="0"/>
              <a:t> 25         691           1</a:t>
            </a:r>
          </a:p>
          <a:p>
            <a:pPr marL="0" indent="0">
              <a:buNone/>
            </a:pPr>
            <a:r>
              <a:rPr lang="en-US" dirty="0"/>
              <a:t> 26         743           1</a:t>
            </a:r>
          </a:p>
          <a:p>
            <a:pPr marL="0" indent="0">
              <a:buNone/>
            </a:pPr>
            <a:r>
              <a:rPr lang="en-US" dirty="0"/>
              <a:t> 27         797           1</a:t>
            </a:r>
          </a:p>
          <a:p>
            <a:pPr marL="0" indent="0">
              <a:buNone/>
            </a:pPr>
            <a:r>
              <a:rPr lang="en-US" dirty="0"/>
              <a:t> 28         853           1</a:t>
            </a:r>
          </a:p>
          <a:p>
            <a:pPr marL="0" indent="0">
              <a:buNone/>
            </a:pPr>
            <a:r>
              <a:rPr lang="en-US" dirty="0"/>
              <a:t> 29         911           1</a:t>
            </a:r>
          </a:p>
          <a:p>
            <a:pPr marL="0" indent="0">
              <a:buNone/>
            </a:pPr>
            <a:r>
              <a:rPr lang="en-US" dirty="0"/>
              <a:t> 30         971           1</a:t>
            </a:r>
          </a:p>
          <a:p>
            <a:pPr marL="0" indent="0">
              <a:buNone/>
            </a:pPr>
            <a:r>
              <a:rPr lang="en-US" dirty="0"/>
              <a:t> 31        1033         1</a:t>
            </a:r>
          </a:p>
          <a:p>
            <a:pPr marL="0" indent="0">
              <a:buNone/>
            </a:pPr>
            <a:r>
              <a:rPr lang="en-US" dirty="0"/>
              <a:t> 32        1097           1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68621" y="809763"/>
            <a:ext cx="2123365" cy="571386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33        1163           1</a:t>
            </a:r>
          </a:p>
          <a:p>
            <a:pPr marL="0" indent="0">
              <a:buNone/>
            </a:pPr>
            <a:r>
              <a:rPr lang="en-US" dirty="0"/>
              <a:t>34        1231           1</a:t>
            </a:r>
          </a:p>
          <a:p>
            <a:pPr marL="0" indent="0">
              <a:buNone/>
            </a:pPr>
            <a:r>
              <a:rPr lang="en-US" dirty="0"/>
              <a:t>35        1301           1</a:t>
            </a:r>
          </a:p>
          <a:p>
            <a:pPr marL="0" indent="0">
              <a:buNone/>
            </a:pPr>
            <a:r>
              <a:rPr lang="en-US" dirty="0"/>
              <a:t>36        1373           1</a:t>
            </a:r>
          </a:p>
          <a:p>
            <a:pPr marL="0" indent="0">
              <a:buNone/>
            </a:pPr>
            <a:r>
              <a:rPr lang="en-US" dirty="0"/>
              <a:t>37        1447           1</a:t>
            </a:r>
          </a:p>
          <a:p>
            <a:pPr marL="0" indent="0">
              <a:buNone/>
            </a:pPr>
            <a:r>
              <a:rPr lang="en-US" dirty="0"/>
              <a:t>38        1523           1</a:t>
            </a:r>
          </a:p>
          <a:p>
            <a:pPr marL="0" indent="0">
              <a:buNone/>
            </a:pPr>
            <a:r>
              <a:rPr lang="en-US" dirty="0"/>
              <a:t>39        1601           1</a:t>
            </a:r>
          </a:p>
          <a:p>
            <a:pPr marL="0" indent="0">
              <a:buNone/>
            </a:pPr>
            <a:r>
              <a:rPr lang="en-US" dirty="0"/>
              <a:t>40        1681           0</a:t>
            </a:r>
          </a:p>
          <a:p>
            <a:pPr marL="0" indent="0">
              <a:buNone/>
            </a:pPr>
            <a:r>
              <a:rPr lang="en-US" dirty="0"/>
              <a:t>41        1763           0</a:t>
            </a:r>
          </a:p>
          <a:p>
            <a:pPr marL="0" indent="0">
              <a:buNone/>
            </a:pPr>
            <a:r>
              <a:rPr lang="en-US" dirty="0"/>
              <a:t>42        1847           1</a:t>
            </a:r>
          </a:p>
          <a:p>
            <a:pPr marL="0" indent="0">
              <a:buNone/>
            </a:pPr>
            <a:r>
              <a:rPr lang="en-US" dirty="0"/>
              <a:t>43        1933           1</a:t>
            </a:r>
          </a:p>
          <a:p>
            <a:pPr marL="0" indent="0">
              <a:buNone/>
            </a:pPr>
            <a:r>
              <a:rPr lang="en-US" dirty="0"/>
              <a:t>44        2021           0</a:t>
            </a:r>
          </a:p>
          <a:p>
            <a:pPr marL="0" indent="0">
              <a:buNone/>
            </a:pPr>
            <a:r>
              <a:rPr lang="en-US" dirty="0"/>
              <a:t>45        2111           1</a:t>
            </a:r>
          </a:p>
          <a:p>
            <a:pPr marL="0" indent="0">
              <a:buNone/>
            </a:pPr>
            <a:r>
              <a:rPr lang="en-US" dirty="0"/>
              <a:t>46        2203           1</a:t>
            </a:r>
          </a:p>
          <a:p>
            <a:pPr marL="0" indent="0">
              <a:buNone/>
            </a:pPr>
            <a:r>
              <a:rPr lang="en-US" dirty="0"/>
              <a:t>47        2297           1</a:t>
            </a:r>
          </a:p>
          <a:p>
            <a:pPr marL="0" indent="0">
              <a:buNone/>
            </a:pPr>
            <a:r>
              <a:rPr lang="en-US" dirty="0"/>
              <a:t>48        2393           1</a:t>
            </a:r>
          </a:p>
          <a:p>
            <a:pPr marL="0" indent="0">
              <a:buNone/>
            </a:pPr>
            <a:r>
              <a:rPr lang="en-US" dirty="0"/>
              <a:t>49        2491           0</a:t>
            </a:r>
          </a:p>
          <a:p>
            <a:pPr marL="0" indent="0">
              <a:buNone/>
            </a:pPr>
            <a:r>
              <a:rPr lang="en-US" dirty="0"/>
              <a:t>50        2591           1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990462" y="2540755"/>
            <a:ext cx="3050275" cy="1965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We need generalized proofs</a:t>
            </a:r>
          </a:p>
        </p:txBody>
      </p:sp>
    </p:spTree>
    <p:extLst>
      <p:ext uri="{BB962C8B-B14F-4D97-AF65-F5344CB8AC3E}">
        <p14:creationId xmlns:p14="http://schemas.microsoft.com/office/powerpoint/2010/main" val="3660398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uxton Sketch" panose="03080500000500000004" pitchFamily="66" charset="0"/>
              </a:rPr>
              <a:t>Always </a:t>
            </a:r>
            <a:br>
              <a:rPr lang="en-US" sz="4000" dirty="0">
                <a:solidFill>
                  <a:srgbClr val="C00000"/>
                </a:solidFill>
                <a:latin typeface="Buxton Sketch" panose="03080500000500000004" pitchFamily="66" charset="0"/>
              </a:rPr>
            </a:br>
            <a:r>
              <a:rPr lang="en-US" sz="4000" dirty="0">
                <a:solidFill>
                  <a:srgbClr val="C00000"/>
                </a:solidFill>
                <a:latin typeface="Buxton Sketch" panose="03080500000500000004" pitchFamily="66" charset="0"/>
              </a:rPr>
              <a:t>think rational, think imaginative, think out of the box</a:t>
            </a:r>
          </a:p>
        </p:txBody>
      </p:sp>
      <p:sp>
        <p:nvSpPr>
          <p:cNvPr id="5" name="Rectangle 4"/>
          <p:cNvSpPr/>
          <p:nvPr/>
        </p:nvSpPr>
        <p:spPr>
          <a:xfrm>
            <a:off x="1000835" y="1576781"/>
            <a:ext cx="79930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4D80"/>
                </a:solidFill>
                <a:latin typeface="SFSX1095"/>
              </a:rPr>
              <a:t>What is color of the bear</a:t>
            </a:r>
          </a:p>
          <a:p>
            <a:r>
              <a:rPr lang="en-US" sz="2400" dirty="0">
                <a:solidFill>
                  <a:srgbClr val="000000"/>
                </a:solidFill>
                <a:latin typeface="SFSS1095"/>
              </a:rPr>
              <a:t>A bear starting from point P, walked one mile due south, then he changed direction and walked one mile due east, then he turned again and walked one mile due north, </a:t>
            </a:r>
          </a:p>
          <a:p>
            <a:r>
              <a:rPr lang="en-US" sz="2400" dirty="0">
                <a:solidFill>
                  <a:srgbClr val="000000"/>
                </a:solidFill>
                <a:latin typeface="SFSS1095"/>
              </a:rPr>
              <a:t>and arrived exactly at the point P where he started from.</a:t>
            </a:r>
          </a:p>
          <a:p>
            <a:endParaRPr lang="en-US" sz="2400" dirty="0">
              <a:solidFill>
                <a:srgbClr val="000000"/>
              </a:solidFill>
              <a:latin typeface="SFSS1095"/>
            </a:endParaRPr>
          </a:p>
          <a:p>
            <a:r>
              <a:rPr lang="en-US" sz="2400" dirty="0">
                <a:solidFill>
                  <a:srgbClr val="000000"/>
                </a:solidFill>
                <a:latin typeface="SFSS1095"/>
              </a:rPr>
              <a:t>What color is the bear?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384" y="1690688"/>
            <a:ext cx="2320867" cy="1773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400" y="4254186"/>
            <a:ext cx="3447200" cy="242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37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54" y="873457"/>
            <a:ext cx="11717741" cy="582759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A </a:t>
            </a:r>
            <a:r>
              <a:rPr lang="en-US" b="1" i="1" dirty="0">
                <a:solidFill>
                  <a:srgbClr val="C00000"/>
                </a:solidFill>
              </a:rPr>
              <a:t>Computer Scientist</a:t>
            </a:r>
            <a:r>
              <a:rPr lang="en-US" dirty="0">
                <a:solidFill>
                  <a:srgbClr val="C00000"/>
                </a:solidFill>
              </a:rPr>
              <a:t> is a person who can 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C00000"/>
                </a:solidFill>
              </a:rPr>
              <a:t>	construct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i="1" dirty="0">
                <a:solidFill>
                  <a:srgbClr val="C00000"/>
                </a:solidFill>
              </a:rPr>
              <a:t>algorithms</a:t>
            </a:r>
            <a:r>
              <a:rPr lang="en-US" dirty="0">
                <a:solidFill>
                  <a:srgbClr val="C00000"/>
                </a:solidFill>
              </a:rPr>
              <a:t> based on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C00000"/>
                </a:solidFill>
              </a:rPr>
              <a:t>		conjectures</a:t>
            </a:r>
            <a:r>
              <a:rPr lang="en-US" dirty="0">
                <a:solidFill>
                  <a:srgbClr val="C00000"/>
                </a:solidFill>
              </a:rPr>
              <a:t> he/she can </a:t>
            </a:r>
            <a:r>
              <a:rPr lang="en-US" b="1" i="1" dirty="0">
                <a:solidFill>
                  <a:srgbClr val="C00000"/>
                </a:solidFill>
              </a:rPr>
              <a:t>prove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123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402" y="873457"/>
            <a:ext cx="11717741" cy="582759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A </a:t>
            </a:r>
            <a:r>
              <a:rPr lang="en-US" b="1" i="1" dirty="0">
                <a:solidFill>
                  <a:srgbClr val="C00000"/>
                </a:solidFill>
              </a:rPr>
              <a:t>Computer Scientist</a:t>
            </a:r>
            <a:r>
              <a:rPr lang="en-US" dirty="0">
                <a:solidFill>
                  <a:srgbClr val="C00000"/>
                </a:solidFill>
              </a:rPr>
              <a:t> is a person who can 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C00000"/>
                </a:solidFill>
              </a:rPr>
              <a:t>	construct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i="1" dirty="0">
                <a:solidFill>
                  <a:srgbClr val="C00000"/>
                </a:solidFill>
              </a:rPr>
              <a:t>algorithms</a:t>
            </a:r>
            <a:r>
              <a:rPr lang="en-US" dirty="0">
                <a:solidFill>
                  <a:srgbClr val="C00000"/>
                </a:solidFill>
              </a:rPr>
              <a:t> based on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C00000"/>
                </a:solidFill>
              </a:rPr>
              <a:t>		conjectures</a:t>
            </a:r>
            <a:r>
              <a:rPr lang="en-US" dirty="0">
                <a:solidFill>
                  <a:srgbClr val="C00000"/>
                </a:solidFill>
              </a:rPr>
              <a:t> he/she can </a:t>
            </a:r>
            <a:r>
              <a:rPr lang="en-US" b="1" i="1" dirty="0">
                <a:solidFill>
                  <a:srgbClr val="C00000"/>
                </a:solidFill>
              </a:rPr>
              <a:t>prove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Algorithms: Efficient and Correct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How do we approach:</a:t>
            </a:r>
          </a:p>
          <a:p>
            <a:pPr marL="0" indent="0">
              <a:buNone/>
            </a:pPr>
            <a:r>
              <a:rPr lang="en-US" dirty="0"/>
              <a:t>Solve a Problem</a:t>
            </a:r>
          </a:p>
          <a:p>
            <a:pPr marL="0" indent="0">
              <a:buNone/>
            </a:pPr>
            <a:r>
              <a:rPr lang="en-US" dirty="0"/>
              <a:t>Construct an Algorithm</a:t>
            </a:r>
          </a:p>
          <a:p>
            <a:pPr marL="0" indent="0">
              <a:buNone/>
            </a:pPr>
            <a:r>
              <a:rPr lang="en-US" dirty="0"/>
              <a:t>Develop Code</a:t>
            </a:r>
          </a:p>
        </p:txBody>
      </p:sp>
    </p:spTree>
    <p:extLst>
      <p:ext uri="{BB962C8B-B14F-4D97-AF65-F5344CB8AC3E}">
        <p14:creationId xmlns:p14="http://schemas.microsoft.com/office/powerpoint/2010/main" val="36915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476A5-9EA8-407C-AFA0-57B1EC6D9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of Discrete Structures in Computer Science</a:t>
            </a:r>
            <a:b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EF395D-0053-9DB5-1D5E-E1456880C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9338187" cy="50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7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54" y="873457"/>
            <a:ext cx="11717741" cy="582759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A </a:t>
            </a:r>
            <a:r>
              <a:rPr lang="en-US" b="1" i="1" dirty="0">
                <a:solidFill>
                  <a:srgbClr val="C00000"/>
                </a:solidFill>
              </a:rPr>
              <a:t>Computer Scientist</a:t>
            </a:r>
            <a:r>
              <a:rPr lang="en-US" dirty="0">
                <a:solidFill>
                  <a:srgbClr val="C00000"/>
                </a:solidFill>
              </a:rPr>
              <a:t> is a person who can 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C00000"/>
                </a:solidFill>
              </a:rPr>
              <a:t>	construct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i="1" dirty="0">
                <a:solidFill>
                  <a:srgbClr val="C00000"/>
                </a:solidFill>
              </a:rPr>
              <a:t>algorithms</a:t>
            </a:r>
            <a:r>
              <a:rPr lang="en-US" dirty="0">
                <a:solidFill>
                  <a:srgbClr val="C00000"/>
                </a:solidFill>
              </a:rPr>
              <a:t> based on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C00000"/>
                </a:solidFill>
              </a:rPr>
              <a:t>		conjectures</a:t>
            </a:r>
            <a:r>
              <a:rPr lang="en-US" dirty="0">
                <a:solidFill>
                  <a:srgbClr val="C00000"/>
                </a:solidFill>
              </a:rPr>
              <a:t> he/she can </a:t>
            </a:r>
            <a:r>
              <a:rPr lang="en-US" b="1" i="1" dirty="0">
                <a:solidFill>
                  <a:srgbClr val="C00000"/>
                </a:solidFill>
              </a:rPr>
              <a:t>prove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Algorithms: Efficient and Correct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How do we approach:</a:t>
            </a:r>
          </a:p>
          <a:p>
            <a:pPr marL="0" indent="0">
              <a:buNone/>
            </a:pPr>
            <a:r>
              <a:rPr lang="en-US" dirty="0"/>
              <a:t>Solve a Problem </a:t>
            </a:r>
            <a:r>
              <a:rPr lang="en-US" dirty="0">
                <a:solidFill>
                  <a:srgbClr val="FF0000"/>
                </a:solidFill>
              </a:rPr>
              <a:t>(proofs – problem solving – Discrete Maths)</a:t>
            </a:r>
          </a:p>
          <a:p>
            <a:pPr marL="0" indent="0">
              <a:buNone/>
            </a:pPr>
            <a:r>
              <a:rPr lang="en-US" dirty="0"/>
              <a:t>Construct an Algorithm </a:t>
            </a:r>
            <a:r>
              <a:rPr lang="en-US" dirty="0">
                <a:solidFill>
                  <a:srgbClr val="FF0000"/>
                </a:solidFill>
              </a:rPr>
              <a:t>(Analysis of Algorithms – Data Structures)</a:t>
            </a:r>
          </a:p>
          <a:p>
            <a:pPr marL="0" indent="0">
              <a:buNone/>
            </a:pPr>
            <a:r>
              <a:rPr lang="en-US" dirty="0"/>
              <a:t>Develop Code </a:t>
            </a:r>
            <a:r>
              <a:rPr lang="en-US" dirty="0">
                <a:solidFill>
                  <a:srgbClr val="FF0000"/>
                </a:solidFill>
              </a:rPr>
              <a:t>(All other relevant skills)</a:t>
            </a:r>
          </a:p>
        </p:txBody>
      </p:sp>
    </p:spTree>
    <p:extLst>
      <p:ext uri="{BB962C8B-B14F-4D97-AF65-F5344CB8AC3E}">
        <p14:creationId xmlns:p14="http://schemas.microsoft.com/office/powerpoint/2010/main" val="2239423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54" y="873457"/>
            <a:ext cx="11717741" cy="582759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A </a:t>
            </a:r>
            <a:r>
              <a:rPr lang="en-US" b="1" i="1" dirty="0">
                <a:solidFill>
                  <a:srgbClr val="C00000"/>
                </a:solidFill>
              </a:rPr>
              <a:t>Computer Scientist</a:t>
            </a:r>
            <a:r>
              <a:rPr lang="en-US" dirty="0">
                <a:solidFill>
                  <a:srgbClr val="C00000"/>
                </a:solidFill>
              </a:rPr>
              <a:t> is a person who can 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C00000"/>
                </a:solidFill>
              </a:rPr>
              <a:t>	construct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i="1" dirty="0">
                <a:solidFill>
                  <a:srgbClr val="C00000"/>
                </a:solidFill>
              </a:rPr>
              <a:t>algorithms</a:t>
            </a:r>
            <a:r>
              <a:rPr lang="en-US" dirty="0">
                <a:solidFill>
                  <a:srgbClr val="C00000"/>
                </a:solidFill>
              </a:rPr>
              <a:t> based on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C00000"/>
                </a:solidFill>
              </a:rPr>
              <a:t>		conjectures</a:t>
            </a:r>
            <a:r>
              <a:rPr lang="en-US" dirty="0">
                <a:solidFill>
                  <a:srgbClr val="C00000"/>
                </a:solidFill>
              </a:rPr>
              <a:t> he/she can </a:t>
            </a:r>
            <a:r>
              <a:rPr lang="en-US" b="1" i="1" dirty="0">
                <a:solidFill>
                  <a:srgbClr val="C00000"/>
                </a:solidFill>
              </a:rPr>
              <a:t>prove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Algorithms: Efficient and Correct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How do we approach:</a:t>
            </a:r>
          </a:p>
          <a:p>
            <a:pPr marL="0" indent="0">
              <a:buNone/>
            </a:pPr>
            <a:r>
              <a:rPr lang="en-US" dirty="0"/>
              <a:t>Solve a Problem </a:t>
            </a:r>
            <a:r>
              <a:rPr lang="en-US" dirty="0">
                <a:solidFill>
                  <a:srgbClr val="FF0000"/>
                </a:solidFill>
              </a:rPr>
              <a:t>(proofs – problem solving – Discrete Maths)</a:t>
            </a:r>
          </a:p>
          <a:p>
            <a:pPr marL="0" indent="0">
              <a:buNone/>
            </a:pPr>
            <a:r>
              <a:rPr lang="en-US" dirty="0"/>
              <a:t>Construct an Algorithm </a:t>
            </a:r>
            <a:r>
              <a:rPr lang="en-US" dirty="0">
                <a:solidFill>
                  <a:srgbClr val="FF0000"/>
                </a:solidFill>
              </a:rPr>
              <a:t>(Analysis of Algorithms – Data Structures)</a:t>
            </a:r>
          </a:p>
          <a:p>
            <a:pPr marL="0" indent="0">
              <a:buNone/>
            </a:pPr>
            <a:r>
              <a:rPr lang="en-US" dirty="0"/>
              <a:t>Develop Code </a:t>
            </a:r>
            <a:r>
              <a:rPr lang="en-US" dirty="0">
                <a:solidFill>
                  <a:srgbClr val="FF0000"/>
                </a:solidFill>
              </a:rPr>
              <a:t>(All other relevant skills)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u="sng" dirty="0">
                <a:solidFill>
                  <a:srgbClr val="002060"/>
                </a:solidFill>
              </a:rPr>
              <a:t>A GOOD PROOF: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002060"/>
                </a:solidFill>
              </a:rPr>
              <a:t>Existence of a book where God writes nice proofs for all mathematical results.</a:t>
            </a:r>
          </a:p>
          <a:p>
            <a:pPr marL="0" indent="0" algn="r">
              <a:buNone/>
            </a:pPr>
            <a:r>
              <a:rPr lang="en-US" i="1" u="sng" dirty="0">
                <a:solidFill>
                  <a:srgbClr val="002060"/>
                </a:solidFill>
              </a:rPr>
              <a:t>(Paul </a:t>
            </a:r>
            <a:r>
              <a:rPr lang="en-US" i="1" u="sng" dirty="0" err="1">
                <a:solidFill>
                  <a:srgbClr val="002060"/>
                </a:solidFill>
              </a:rPr>
              <a:t>Edros</a:t>
            </a:r>
            <a:r>
              <a:rPr lang="en-US" i="1" u="sng" dirty="0">
                <a:solidFill>
                  <a:srgbClr val="002060"/>
                </a:solidFill>
              </a:rPr>
              <a:t>)</a:t>
            </a:r>
            <a:r>
              <a:rPr lang="en-US" sz="1300" i="1" dirty="0">
                <a:solidFill>
                  <a:srgbClr val="002060"/>
                </a:solidFill>
              </a:rPr>
              <a:t> </a:t>
            </a:r>
            <a:r>
              <a:rPr lang="en-US" sz="1500" i="1" dirty="0">
                <a:solidFill>
                  <a:srgbClr val="002060"/>
                </a:solidFill>
                <a:hlinkClick r:id="rId2"/>
              </a:rPr>
              <a:t>https://en.wikipedia.org/wiki/Paul_Erd%C5%91s</a:t>
            </a:r>
            <a:r>
              <a:rPr lang="en-US" sz="1500" i="1" dirty="0">
                <a:solidFill>
                  <a:srgbClr val="002060"/>
                </a:solidFill>
              </a:rPr>
              <a:t>    </a:t>
            </a:r>
            <a:r>
              <a:rPr lang="en-US" sz="1500" i="1" dirty="0">
                <a:solidFill>
                  <a:srgbClr val="002060"/>
                </a:solidFill>
                <a:hlinkClick r:id="rId3"/>
              </a:rPr>
              <a:t>https://www.youtube.com/watch?v=9634A0iBw7w</a:t>
            </a:r>
            <a:r>
              <a:rPr lang="en-US" sz="1500" i="1" dirty="0">
                <a:solidFill>
                  <a:srgbClr val="002060"/>
                </a:solidFill>
              </a:rPr>
              <a:t> </a:t>
            </a:r>
            <a:endParaRPr lang="en-US" sz="30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898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73457"/>
          </a:xfrm>
        </p:spPr>
        <p:txBody>
          <a:bodyPr>
            <a:normAutofit/>
          </a:bodyPr>
          <a:lstStyle/>
          <a:p>
            <a:r>
              <a:rPr lang="en-US" sz="3200" dirty="0"/>
              <a:t>Course Outlines: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129" y="873457"/>
            <a:ext cx="11717741" cy="5827594"/>
          </a:xfrm>
        </p:spPr>
        <p:txBody>
          <a:bodyPr>
            <a:normAutofit fontScale="92500" lnSpcReduction="10000"/>
          </a:bodyPr>
          <a:lstStyle/>
          <a:p>
            <a:pPr marL="971550" lvl="1" indent="-514350">
              <a:buAutoNum type="alphaLcPeriod"/>
            </a:pPr>
            <a:endParaRPr lang="en-US" dirty="0"/>
          </a:p>
          <a:p>
            <a:pPr marL="971550" lvl="1" indent="-514350">
              <a:buFont typeface="Arial" panose="020B0604020202020204" pitchFamily="34" charset="0"/>
              <a:buAutoNum type="alphaLcPeriod"/>
            </a:pPr>
            <a:r>
              <a:rPr lang="en-US" dirty="0"/>
              <a:t>Set and its operations (subset, intersection, union, complement, disjoint)</a:t>
            </a:r>
          </a:p>
          <a:p>
            <a:pPr marL="971550" lvl="1" indent="-514350">
              <a:buFont typeface="Arial" panose="020B0604020202020204" pitchFamily="34" charset="0"/>
              <a:buAutoNum type="alphaLcPeriod"/>
            </a:pPr>
            <a:r>
              <a:rPr lang="en-US" dirty="0"/>
              <a:t>Cartesian Product, Relations and Functions</a:t>
            </a:r>
          </a:p>
          <a:p>
            <a:pPr marL="971550" lvl="1" indent="-514350">
              <a:buFont typeface="Arial" panose="020B0604020202020204" pitchFamily="34" charset="0"/>
              <a:buAutoNum type="alphaLcPeriod"/>
            </a:pPr>
            <a:r>
              <a:rPr lang="en-US" dirty="0"/>
              <a:t>Time Complexity for Loops</a:t>
            </a:r>
          </a:p>
          <a:p>
            <a:pPr marL="971550" lvl="1" indent="-514350">
              <a:buFont typeface="Arial" panose="020B0604020202020204" pitchFamily="34" charset="0"/>
              <a:buAutoNum type="alphaLcPeriod"/>
            </a:pPr>
            <a:r>
              <a:rPr lang="en-US" dirty="0"/>
              <a:t>Counting – Sum and Product Rule + Combinations and Permutations</a:t>
            </a:r>
          </a:p>
          <a:p>
            <a:pPr marL="971550" lvl="1" indent="-514350">
              <a:buAutoNum type="alphaLcPeriod"/>
            </a:pPr>
            <a:r>
              <a:rPr lang="en-US" dirty="0"/>
              <a:t>Counting - Pigeonhole principle + Principle of Inclusion-Exclusion (PIE)</a:t>
            </a:r>
          </a:p>
          <a:p>
            <a:pPr marL="971550" lvl="1" indent="-514350">
              <a:buAutoNum type="alphaLcPeriod"/>
            </a:pPr>
            <a:r>
              <a:rPr lang="en-US" dirty="0"/>
              <a:t>Binomial Theorem</a:t>
            </a:r>
          </a:p>
          <a:p>
            <a:pPr marL="971550" lvl="1" indent="-514350">
              <a:buAutoNum type="alphaLcPeriod"/>
            </a:pPr>
            <a:r>
              <a:rPr lang="en-US" dirty="0"/>
              <a:t>Generalized counting - Combination and Permutation</a:t>
            </a:r>
          </a:p>
          <a:p>
            <a:pPr marL="0" indent="0">
              <a:buNone/>
            </a:pPr>
            <a:r>
              <a:rPr lang="en-US" b="1" dirty="0"/>
              <a:t>MIDTERM</a:t>
            </a:r>
          </a:p>
          <a:p>
            <a:pPr marL="971550" lvl="1" indent="-514350">
              <a:buAutoNum type="alphaLcPeriod"/>
            </a:pPr>
            <a:r>
              <a:rPr lang="en-US" dirty="0"/>
              <a:t>Graph Theory</a:t>
            </a:r>
          </a:p>
          <a:p>
            <a:pPr marL="971550" lvl="1" indent="-514350">
              <a:buAutoNum type="alphaLcPeriod"/>
            </a:pPr>
            <a:r>
              <a:rPr lang="en-US" dirty="0"/>
              <a:t>Trees</a:t>
            </a:r>
          </a:p>
          <a:p>
            <a:pPr marL="971550" lvl="1" indent="-514350">
              <a:buAutoNum type="alphaLcPeriod"/>
            </a:pPr>
            <a:r>
              <a:rPr lang="en-US" dirty="0"/>
              <a:t>Propositional and Predicate Logic</a:t>
            </a:r>
          </a:p>
          <a:p>
            <a:pPr marL="971550" lvl="1" indent="-514350">
              <a:buAutoNum type="alphaLcPeriod"/>
            </a:pPr>
            <a:r>
              <a:rPr lang="en-US" dirty="0"/>
              <a:t>Basic techniques of proofs</a:t>
            </a:r>
          </a:p>
          <a:p>
            <a:pPr marL="971550" lvl="1" indent="-514350">
              <a:buAutoNum type="alphaLcPeriod"/>
            </a:pPr>
            <a:r>
              <a:rPr lang="en-US" dirty="0"/>
              <a:t>Mathematical induction</a:t>
            </a:r>
          </a:p>
          <a:p>
            <a:pPr marL="971550" lvl="1" indent="-514350">
              <a:buAutoNum type="alphaLcPeriod"/>
            </a:pPr>
            <a:r>
              <a:rPr lang="en-US" dirty="0" err="1"/>
              <a:t>Recusion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FINAL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90244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73457"/>
          </a:xfrm>
        </p:spPr>
        <p:txBody>
          <a:bodyPr>
            <a:normAutofit/>
          </a:bodyPr>
          <a:lstStyle/>
          <a:p>
            <a:r>
              <a:rPr lang="en-US" sz="3200" dirty="0"/>
              <a:t>Course Outlines: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54" y="873457"/>
            <a:ext cx="11717741" cy="5827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Assessments:</a:t>
            </a:r>
          </a:p>
          <a:p>
            <a:r>
              <a:rPr lang="en-US" sz="3200" dirty="0"/>
              <a:t>Assignments (10 %) – 	4 out of 5</a:t>
            </a:r>
          </a:p>
          <a:p>
            <a:pPr lvl="0"/>
            <a:r>
              <a:rPr lang="en-US" sz="3200" dirty="0"/>
              <a:t>Quizzes (10 %) - 		5 out of 6</a:t>
            </a:r>
          </a:p>
          <a:p>
            <a:pPr lvl="0"/>
            <a:r>
              <a:rPr lang="en-US" sz="3200" dirty="0"/>
              <a:t>Class Activity (15%) - 	8 – 10 </a:t>
            </a:r>
          </a:p>
          <a:p>
            <a:pPr lvl="0"/>
            <a:r>
              <a:rPr lang="en-US" sz="3200" dirty="0"/>
              <a:t>Mid Term Exam (25 %) </a:t>
            </a:r>
            <a:endParaRPr lang="en-US" u="none" strike="noStrike" dirty="0">
              <a:effectLst/>
            </a:endParaRPr>
          </a:p>
          <a:p>
            <a:pPr lvl="0"/>
            <a:r>
              <a:rPr lang="en-US" sz="3200" dirty="0"/>
              <a:t>Final Exam (40 %)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17047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73457"/>
          </a:xfrm>
        </p:spPr>
        <p:txBody>
          <a:bodyPr>
            <a:normAutofit/>
          </a:bodyPr>
          <a:lstStyle/>
          <a:p>
            <a:r>
              <a:rPr lang="en-US" sz="3200" dirty="0"/>
              <a:t>Textbook: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54" y="873457"/>
            <a:ext cx="11717741" cy="5827594"/>
          </a:xfrm>
        </p:spPr>
        <p:txBody>
          <a:bodyPr>
            <a:normAutofit/>
          </a:bodyPr>
          <a:lstStyle/>
          <a:p>
            <a:r>
              <a:rPr lang="en-US" sz="3200" dirty="0"/>
              <a:t>Main Text:</a:t>
            </a:r>
          </a:p>
          <a:p>
            <a:pPr lvl="1"/>
            <a:r>
              <a:rPr lang="en-US" dirty="0"/>
              <a:t>K. Rosen: Discrete Structures and its Applications</a:t>
            </a:r>
          </a:p>
          <a:p>
            <a:pPr lvl="0"/>
            <a:endParaRPr lang="en-US" sz="3200" dirty="0"/>
          </a:p>
          <a:p>
            <a:pPr lvl="0"/>
            <a:r>
              <a:rPr lang="en-US" sz="3200" dirty="0"/>
              <a:t>Weekly Readings: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L. </a:t>
            </a:r>
            <a:r>
              <a:rPr lang="en-US" b="1" dirty="0" err="1">
                <a:solidFill>
                  <a:srgbClr val="C00000"/>
                </a:solidFill>
              </a:rPr>
              <a:t>Lovasz</a:t>
            </a:r>
            <a:r>
              <a:rPr lang="en-US" b="1" dirty="0">
                <a:solidFill>
                  <a:srgbClr val="C00000"/>
                </a:solidFill>
              </a:rPr>
              <a:t>: Discrete Mathematics, Elementary and Beyond</a:t>
            </a:r>
            <a:endParaRPr lang="en-US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pPr lvl="0"/>
            <a:endParaRPr lang="en-US" sz="3200" b="1" dirty="0">
              <a:solidFill>
                <a:srgbClr val="C00000"/>
              </a:solidFill>
            </a:endParaRPr>
          </a:p>
          <a:p>
            <a:pPr lvl="0"/>
            <a:r>
              <a:rPr lang="en-US" sz="3200" dirty="0"/>
              <a:t>Reference:</a:t>
            </a:r>
          </a:p>
          <a:p>
            <a:pPr lvl="1"/>
            <a:r>
              <a:rPr lang="en-US" dirty="0"/>
              <a:t>R. J. Wilson: Graph Theory</a:t>
            </a:r>
            <a:endParaRPr lang="en-US" u="none" strike="noStrike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350" y="216444"/>
            <a:ext cx="2476500" cy="3286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787254"/>
            <a:ext cx="1543192" cy="2311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707" y="3787254"/>
            <a:ext cx="2311532" cy="23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60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Curlz MT" panose="04040404050702020202" pitchFamily="82" charset="0"/>
              </a:rPr>
              <a:t>Good Practices</a:t>
            </a:r>
            <a:endParaRPr lang="en-US" sz="4800" dirty="0">
              <a:latin typeface="Curlz MT" panose="040404040507020202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0341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Be on time in class</a:t>
            </a:r>
          </a:p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Be regular (do not miss a single class)</a:t>
            </a:r>
          </a:p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Start assignments on time</a:t>
            </a:r>
          </a:p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Do not miss any assignment or quiz</a:t>
            </a:r>
          </a:p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Come up with good questions </a:t>
            </a:r>
            <a:r>
              <a:rPr lang="en-US" sz="3200" b="1" dirty="0">
                <a:solidFill>
                  <a:srgbClr val="FF0000"/>
                </a:solidFill>
                <a:latin typeface="Ink Free" panose="03080402000500000000" pitchFamily="66" charset="0"/>
              </a:rPr>
              <a:t>(ask in class/after class)</a:t>
            </a:r>
            <a:endParaRPr lang="en-US" sz="3600" b="1" dirty="0">
              <a:solidFill>
                <a:srgbClr val="FF0000"/>
              </a:solidFill>
              <a:latin typeface="Ink Free" panose="03080402000500000000" pitchFamily="66" charset="0"/>
            </a:endParaRPr>
          </a:p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Visit during office hours to discuss your problems/assignments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1629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Ravie" panose="04040805050809020602" pitchFamily="82" charset="0"/>
              </a:rPr>
              <a:t> Bad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0089"/>
            <a:ext cx="10515600" cy="475259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w Cen MT" panose="020B0602020104020603" pitchFamily="34" charset="0"/>
              </a:rPr>
              <a:t>Excuses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w Cen MT" panose="020B0602020104020603" pitchFamily="34" charset="0"/>
              </a:rPr>
              <a:t>Coming late in class </a:t>
            </a: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(remember: quiz will be in 1</a:t>
            </a:r>
            <a:r>
              <a:rPr lang="en-US" sz="2400" baseline="30000" dirty="0">
                <a:solidFill>
                  <a:srgbClr val="FF0000"/>
                </a:solidFill>
                <a:latin typeface="Tw Cen MT" panose="020B0602020104020603" pitchFamily="34" charset="0"/>
              </a:rPr>
              <a:t>st</a:t>
            </a: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 10 min of class)</a:t>
            </a:r>
            <a:endParaRPr lang="en-US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w Cen MT" panose="020B0602020104020603" pitchFamily="34" charset="0"/>
              </a:rPr>
              <a:t>Come to class without pen and notebooks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w Cen MT" panose="020B0602020104020603" pitchFamily="34" charset="0"/>
              </a:rPr>
              <a:t>Asking for leaves --- </a:t>
            </a: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Teacher has no authority to grant leaves. Manage your 6 absents as emergency leaves, or request 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HoD</a:t>
            </a: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/Dean for extra leaves.</a:t>
            </a:r>
            <a:endParaRPr lang="en-US" sz="32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w Cen MT" panose="020B0602020104020603" pitchFamily="34" charset="0"/>
              </a:rPr>
              <a:t>Requesting to increase marks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w Cen MT" panose="020B0602020104020603" pitchFamily="34" charset="0"/>
              </a:rPr>
              <a:t>Coming to class without reading the required text/notes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w Cen MT" panose="020B0602020104020603" pitchFamily="34" charset="0"/>
              </a:rPr>
              <a:t>Copying / plagiarism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w Cen MT" panose="020B0602020104020603" pitchFamily="34" charset="0"/>
              </a:rPr>
              <a:t>Asking to extend the deadline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w Cen MT" panose="020B0602020104020603" pitchFamily="34" charset="0"/>
              </a:rPr>
              <a:t>Using mobile phones in class 			- Cross talk in class</a:t>
            </a:r>
            <a:endParaRPr lang="en-US" sz="32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400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3F3-57B6-4D2D-9701-8756CD155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586633"/>
            <a:ext cx="6858000" cy="923330"/>
          </a:xfrm>
        </p:spPr>
        <p:txBody>
          <a:bodyPr>
            <a:normAutofit fontScale="90000"/>
          </a:bodyPr>
          <a:lstStyle/>
          <a:p>
            <a:r>
              <a:rPr lang="en-US" dirty="0"/>
              <a:t>Set and its Operations</a:t>
            </a:r>
          </a:p>
        </p:txBody>
      </p:sp>
    </p:spTree>
    <p:extLst>
      <p:ext uri="{BB962C8B-B14F-4D97-AF65-F5344CB8AC3E}">
        <p14:creationId xmlns:p14="http://schemas.microsoft.com/office/powerpoint/2010/main" val="3962505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820" y="229479"/>
            <a:ext cx="8438554" cy="5643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CF058F-5EA0-4F0A-982C-7719460B2DED}"/>
              </a:ext>
            </a:extLst>
          </p:cNvPr>
          <p:cNvSpPr txBox="1"/>
          <p:nvPr/>
        </p:nvSpPr>
        <p:spPr>
          <a:xfrm>
            <a:off x="4876800" y="1371600"/>
            <a:ext cx="39624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{</a:t>
            </a:r>
            <a:r>
              <a:rPr lang="en-US" sz="2000" b="1" dirty="0">
                <a:latin typeface="+mj-lt"/>
              </a:rPr>
              <a:t>sara, </a:t>
            </a:r>
            <a:r>
              <a:rPr lang="en-US" sz="2000" b="1" dirty="0" err="1">
                <a:latin typeface="+mj-lt"/>
              </a:rPr>
              <a:t>amna</a:t>
            </a:r>
            <a:r>
              <a:rPr lang="en-US" sz="2000" b="1" dirty="0">
                <a:latin typeface="+mj-lt"/>
              </a:rPr>
              <a:t>, </a:t>
            </a:r>
            <a:r>
              <a:rPr lang="en-US" sz="2000" b="1" dirty="0" err="1">
                <a:latin typeface="+mj-lt"/>
              </a:rPr>
              <a:t>ali</a:t>
            </a:r>
            <a:r>
              <a:rPr lang="en-US" sz="2000" b="1" dirty="0">
                <a:latin typeface="+mj-lt"/>
              </a:rPr>
              <a:t>, </a:t>
            </a:r>
            <a:r>
              <a:rPr lang="en-US" sz="2000" b="1" dirty="0" err="1">
                <a:latin typeface="+mj-lt"/>
              </a:rPr>
              <a:t>ahmed</a:t>
            </a:r>
            <a:r>
              <a:rPr lang="en-US" sz="2000" b="1" dirty="0">
                <a:latin typeface="+mj-lt"/>
              </a:rPr>
              <a:t>, </a:t>
            </a:r>
            <a:r>
              <a:rPr lang="en-US" sz="2000" b="1" dirty="0" err="1">
                <a:latin typeface="+mj-lt"/>
              </a:rPr>
              <a:t>mehwish</a:t>
            </a:r>
            <a:r>
              <a:rPr lang="en-US" dirty="0"/>
              <a:t>}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820" y="229480"/>
            <a:ext cx="7652742" cy="60096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734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The Problems we solve: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54" y="873457"/>
            <a:ext cx="11717741" cy="5827594"/>
          </a:xfrm>
        </p:spPr>
        <p:txBody>
          <a:bodyPr/>
          <a:lstStyle/>
          <a:p>
            <a:r>
              <a:rPr lang="en-US" dirty="0"/>
              <a:t>One way to get a feel for the subject is to consider the types of problems you solve in discrete math. Here are a few simple examples:</a:t>
            </a:r>
          </a:p>
        </p:txBody>
      </p:sp>
    </p:spTree>
    <p:extLst>
      <p:ext uri="{BB962C8B-B14F-4D97-AF65-F5344CB8AC3E}">
        <p14:creationId xmlns:p14="http://schemas.microsoft.com/office/powerpoint/2010/main" val="592407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820" y="285751"/>
            <a:ext cx="8509992" cy="372367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820" y="285750"/>
            <a:ext cx="8509992" cy="472380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820" y="511997"/>
            <a:ext cx="8509992" cy="574740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821" y="285750"/>
            <a:ext cx="8581429" cy="592931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820" y="285751"/>
            <a:ext cx="7938492" cy="429517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820" y="285750"/>
            <a:ext cx="8456414" cy="592931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820" y="285750"/>
            <a:ext cx="8509992" cy="592931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820" y="285751"/>
            <a:ext cx="8438554" cy="492918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820" y="285750"/>
            <a:ext cx="8492132" cy="358080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820" y="285750"/>
            <a:ext cx="8509992" cy="6000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0908"/>
            <a:ext cx="10515600" cy="1325563"/>
          </a:xfrm>
        </p:spPr>
        <p:txBody>
          <a:bodyPr/>
          <a:lstStyle/>
          <a:p>
            <a:r>
              <a:rPr lang="en-US" sz="3600" b="1" u="sng" dirty="0">
                <a:solidFill>
                  <a:srgbClr val="C00000"/>
                </a:solidFill>
              </a:rPr>
              <a:t>Counting possible passwords</a:t>
            </a:r>
            <a:endParaRPr lang="en-US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14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Each user on a computer system has a password, which is six to eight characters long, where each character is an uppercase letter or a digit. </a:t>
            </a:r>
            <a:r>
              <a:rPr lang="en-US" sz="3200" dirty="0">
                <a:solidFill>
                  <a:srgbClr val="00B050"/>
                </a:solidFill>
              </a:rPr>
              <a:t>Each password must contain at least one digit.</a:t>
            </a:r>
            <a:r>
              <a:rPr lang="en-US" sz="3200" strike="sngStrike" dirty="0"/>
              <a:t> </a:t>
            </a:r>
            <a:r>
              <a:rPr lang="en-US" sz="3200" dirty="0"/>
              <a:t>How many possible passwords are there?</a:t>
            </a:r>
          </a:p>
          <a:p>
            <a:pPr marL="0" indent="0">
              <a:buNone/>
            </a:pPr>
            <a:endParaRPr lang="en-US" sz="3200" u="sng" dirty="0"/>
          </a:p>
          <a:p>
            <a:pPr marL="0" indent="0">
              <a:buNone/>
            </a:pPr>
            <a:endParaRPr lang="en-US" sz="3200" u="sng" dirty="0"/>
          </a:p>
          <a:p>
            <a:pPr marL="0" indent="0">
              <a:buNone/>
            </a:pPr>
            <a:endParaRPr lang="en-US" sz="3200" u="sn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873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C00000"/>
                </a:solidFill>
              </a:rPr>
              <a:t>The Problems we solve: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045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821" y="285751"/>
            <a:ext cx="8652867" cy="58578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820" y="285750"/>
            <a:ext cx="8509992" cy="500955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820" y="285750"/>
            <a:ext cx="843855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821" y="285751"/>
            <a:ext cx="7795617" cy="5786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7A23D7-D5E1-4470-9FCE-2409C123A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828800"/>
            <a:ext cx="2913698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821" y="285751"/>
            <a:ext cx="8313539" cy="5786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407D07-BFE8-4F9E-810B-890BA2DF2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520" y="1828800"/>
            <a:ext cx="3473116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41D18-B96F-4FDE-8197-974B28F4D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321"/>
            <a:ext cx="8229600" cy="1354217"/>
          </a:xfrm>
        </p:spPr>
        <p:txBody>
          <a:bodyPr/>
          <a:lstStyle/>
          <a:p>
            <a:pPr algn="ctr"/>
            <a:r>
              <a:rPr lang="en-US" dirty="0"/>
              <a:t>Set operations: Symmetric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22802-2F9D-4EF0-8FB9-1FAFC9965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7132" y="1905001"/>
            <a:ext cx="8229600" cy="203132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161616"/>
                </a:solidFill>
                <a:latin typeface="KaTeX_Main"/>
              </a:rPr>
              <a:t>A△B= (</a:t>
            </a:r>
            <a:r>
              <a:rPr lang="pt-BR" i="1" dirty="0">
                <a:solidFill>
                  <a:srgbClr val="161616"/>
                </a:solidFill>
                <a:latin typeface="KaTeX_Math"/>
              </a:rPr>
              <a:t>A</a:t>
            </a:r>
            <a:r>
              <a:rPr lang="pt-BR" dirty="0">
                <a:solidFill>
                  <a:srgbClr val="161616"/>
                </a:solidFill>
                <a:latin typeface="KaTeX_Main"/>
              </a:rPr>
              <a:t>∪</a:t>
            </a:r>
            <a:r>
              <a:rPr lang="pt-BR" i="1" dirty="0">
                <a:solidFill>
                  <a:srgbClr val="161616"/>
                </a:solidFill>
                <a:latin typeface="KaTeX_Math"/>
              </a:rPr>
              <a:t>B</a:t>
            </a:r>
            <a:r>
              <a:rPr lang="pt-BR" dirty="0">
                <a:solidFill>
                  <a:srgbClr val="161616"/>
                </a:solidFill>
                <a:latin typeface="KaTeX_Main"/>
              </a:rPr>
              <a:t>) − (</a:t>
            </a:r>
            <a:r>
              <a:rPr lang="pt-BR" i="1" dirty="0">
                <a:solidFill>
                  <a:srgbClr val="161616"/>
                </a:solidFill>
                <a:latin typeface="KaTeX_Math"/>
              </a:rPr>
              <a:t>A</a:t>
            </a:r>
            <a:r>
              <a:rPr lang="pt-BR" dirty="0">
                <a:solidFill>
                  <a:srgbClr val="161616"/>
                </a:solidFill>
                <a:latin typeface="KaTeX_Main"/>
              </a:rPr>
              <a:t>∩</a:t>
            </a:r>
            <a:r>
              <a:rPr lang="pt-BR" i="1" dirty="0">
                <a:solidFill>
                  <a:srgbClr val="161616"/>
                </a:solidFill>
                <a:latin typeface="KaTeX_Math"/>
              </a:rPr>
              <a:t>B</a:t>
            </a:r>
            <a:r>
              <a:rPr lang="pt-BR" dirty="0">
                <a:solidFill>
                  <a:srgbClr val="161616"/>
                </a:solidFill>
                <a:latin typeface="KaTeX_Main"/>
              </a:rPr>
              <a:t>) </a:t>
            </a:r>
          </a:p>
          <a:p>
            <a:r>
              <a:rPr lang="pt-BR" dirty="0">
                <a:solidFill>
                  <a:srgbClr val="161616"/>
                </a:solidFill>
                <a:latin typeface="KaTeX_Main"/>
              </a:rPr>
              <a:t>Or </a:t>
            </a:r>
          </a:p>
          <a:p>
            <a:r>
              <a:rPr lang="en-US" dirty="0">
                <a:solidFill>
                  <a:srgbClr val="161616"/>
                </a:solidFill>
                <a:latin typeface="KaTeX_Main"/>
              </a:rPr>
              <a:t>A△B= (</a:t>
            </a:r>
            <a:r>
              <a:rPr lang="pt-BR" i="1" dirty="0">
                <a:solidFill>
                  <a:srgbClr val="161616"/>
                </a:solidFill>
                <a:latin typeface="KaTeX_Math"/>
              </a:rPr>
              <a:t>A</a:t>
            </a:r>
            <a:r>
              <a:rPr lang="pt-BR" i="1" dirty="0">
                <a:solidFill>
                  <a:srgbClr val="161616"/>
                </a:solidFill>
                <a:latin typeface="KaTeX_Main"/>
              </a:rPr>
              <a:t>-</a:t>
            </a:r>
            <a:r>
              <a:rPr lang="pt-BR" i="1" dirty="0">
                <a:solidFill>
                  <a:srgbClr val="161616"/>
                </a:solidFill>
                <a:latin typeface="KaTeX_Math"/>
              </a:rPr>
              <a:t>B</a:t>
            </a:r>
            <a:r>
              <a:rPr lang="pt-BR" dirty="0">
                <a:solidFill>
                  <a:srgbClr val="161616"/>
                </a:solidFill>
                <a:latin typeface="KaTeX_Main"/>
              </a:rPr>
              <a:t>) ∪ (</a:t>
            </a:r>
            <a:r>
              <a:rPr lang="pt-BR" i="1" dirty="0">
                <a:solidFill>
                  <a:srgbClr val="161616"/>
                </a:solidFill>
                <a:latin typeface="KaTeX_Math"/>
              </a:rPr>
              <a:t>B-A</a:t>
            </a:r>
            <a:r>
              <a:rPr lang="pt-BR" dirty="0">
                <a:solidFill>
                  <a:srgbClr val="161616"/>
                </a:solidFill>
                <a:latin typeface="KaTeX_Main"/>
              </a:rPr>
              <a:t>)</a:t>
            </a:r>
          </a:p>
          <a:p>
            <a:r>
              <a:rPr lang="en-US" sz="2400" dirty="0">
                <a:solidFill>
                  <a:srgbClr val="161616"/>
                </a:solidFill>
                <a:latin typeface="Soleil"/>
              </a:rPr>
              <a:t>For example, the symmetric difference of the sets {</a:t>
            </a:r>
            <a:r>
              <a:rPr lang="en-US" sz="2400" dirty="0">
                <a:solidFill>
                  <a:srgbClr val="161616"/>
                </a:solidFill>
                <a:latin typeface="KaTeX_Main"/>
              </a:rPr>
              <a:t>1,2,3} </a:t>
            </a:r>
            <a:r>
              <a:rPr lang="en-US" sz="2400" dirty="0">
                <a:solidFill>
                  <a:srgbClr val="161616"/>
                </a:solidFill>
                <a:latin typeface="Soleil"/>
              </a:rPr>
              <a:t>and{</a:t>
            </a:r>
            <a:r>
              <a:rPr lang="en-US" sz="2400" dirty="0">
                <a:solidFill>
                  <a:srgbClr val="161616"/>
                </a:solidFill>
                <a:latin typeface="KaTeX_Main"/>
              </a:rPr>
              <a:t>3,4} </a:t>
            </a:r>
            <a:r>
              <a:rPr lang="en-US" sz="2400" dirty="0">
                <a:solidFill>
                  <a:srgbClr val="161616"/>
                </a:solidFill>
                <a:latin typeface="Soleil"/>
              </a:rPr>
              <a:t>is {</a:t>
            </a:r>
            <a:r>
              <a:rPr lang="en-US" sz="2400" dirty="0">
                <a:solidFill>
                  <a:srgbClr val="161616"/>
                </a:solidFill>
                <a:latin typeface="KaTeX_Main"/>
              </a:rPr>
              <a:t>1,2,4}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97C46-8E31-459E-84BB-31FC5012C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1" y="3936326"/>
            <a:ext cx="29432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03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821" y="285750"/>
            <a:ext cx="8581429" cy="47327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068AC2-F6AC-4E78-AB29-22C5FCBDC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094" y="3124201"/>
            <a:ext cx="2857499" cy="177511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821" y="285751"/>
            <a:ext cx="8581429" cy="4143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831B50-96AA-4974-A145-A8D7D0B3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4572001"/>
            <a:ext cx="5486400" cy="215152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820" y="285750"/>
            <a:ext cx="7938492" cy="5929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391229-D08E-485B-B913-7C4A2E8ED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447801"/>
            <a:ext cx="2057400" cy="129046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8313" y="285751"/>
            <a:ext cx="8715375" cy="5857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0908"/>
            <a:ext cx="10515600" cy="1325563"/>
          </a:xfrm>
        </p:spPr>
        <p:txBody>
          <a:bodyPr/>
          <a:lstStyle/>
          <a:p>
            <a:r>
              <a:rPr lang="en-US" sz="3600" b="1" u="sng" dirty="0">
                <a:solidFill>
                  <a:srgbClr val="C00000"/>
                </a:solidFill>
              </a:rPr>
              <a:t>Counting possible passwords</a:t>
            </a:r>
            <a:endParaRPr lang="en-US" b="1" u="sng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419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Each user on a computer system has a password, which is six to eight characters long, where each character is an uppercase letter or a digit. </a:t>
                </a:r>
                <a:r>
                  <a:rPr lang="en-US" sz="3200" dirty="0">
                    <a:solidFill>
                      <a:srgbClr val="00B050"/>
                    </a:solidFill>
                  </a:rPr>
                  <a:t>Each password must contain at least one digit. </a:t>
                </a:r>
                <a:r>
                  <a:rPr lang="en-US" sz="3200" dirty="0"/>
                  <a:t>How many possible passwords are there?</a:t>
                </a:r>
              </a:p>
              <a:p>
                <a:pPr marL="0" indent="0">
                  <a:buNone/>
                </a:pPr>
                <a:endParaRPr lang="en-US" sz="3200" u="sn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26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26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26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u="sng" dirty="0"/>
              </a:p>
              <a:p>
                <a:pPr marL="0" indent="0">
                  <a:buNone/>
                </a:pPr>
                <a:endParaRPr lang="en-US" sz="3200" u="sn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419"/>
                <a:ext cx="10515600" cy="4351338"/>
              </a:xfrm>
              <a:blipFill rotWithShape="0">
                <a:blip r:embed="rId2"/>
                <a:stretch>
                  <a:fillRect l="-1507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873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C00000"/>
                </a:solidFill>
              </a:rPr>
              <a:t>The Problems we solve: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0685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9181408-DC3F-4AD1-BAEA-8BF5FC0D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752600"/>
            <a:ext cx="7581900" cy="47052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352719-B473-4066-B7BA-4EE2116B66DD}"/>
              </a:ext>
            </a:extLst>
          </p:cNvPr>
          <p:cNvSpPr txBox="1"/>
          <p:nvPr/>
        </p:nvSpPr>
        <p:spPr>
          <a:xfrm flipH="1">
            <a:off x="2546985" y="609601"/>
            <a:ext cx="7098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Membership tables</a:t>
            </a:r>
          </a:p>
        </p:txBody>
      </p:sp>
    </p:spTree>
    <p:extLst>
      <p:ext uri="{BB962C8B-B14F-4D97-AF65-F5344CB8AC3E}">
        <p14:creationId xmlns:p14="http://schemas.microsoft.com/office/powerpoint/2010/main" val="21674963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8F363-A80B-4A60-9248-D6B5856F5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984" y="1600200"/>
            <a:ext cx="7430904" cy="4800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4E0E45-176B-4C12-819C-5A482A8B7A9B}"/>
              </a:ext>
            </a:extLst>
          </p:cNvPr>
          <p:cNvSpPr txBox="1"/>
          <p:nvPr/>
        </p:nvSpPr>
        <p:spPr>
          <a:xfrm flipH="1">
            <a:off x="2546985" y="609601"/>
            <a:ext cx="7098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Using Set </a:t>
            </a:r>
            <a:r>
              <a:rPr lang="en-US" sz="4400" dirty="0" err="1"/>
              <a:t>Identites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855595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1350" y="1524000"/>
            <a:ext cx="6115050" cy="441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4570E8-F851-4D1C-BE8F-DDE5EDD367D7}"/>
              </a:ext>
            </a:extLst>
          </p:cNvPr>
          <p:cNvSpPr txBox="1"/>
          <p:nvPr/>
        </p:nvSpPr>
        <p:spPr>
          <a:xfrm flipH="1">
            <a:off x="2546985" y="609601"/>
            <a:ext cx="7098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Using Venn diagram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C00000"/>
                </a:solidFill>
                <a:latin typeface="Papyrus"/>
              </a:rPr>
              <a:t>Number of Subsets </a:t>
            </a:r>
            <a:r>
              <a:rPr lang="en-US" sz="2400" b="1" strike="noStrike" spc="-1">
                <a:solidFill>
                  <a:srgbClr val="002060"/>
                </a:solidFill>
                <a:latin typeface="Papyrus"/>
              </a:rPr>
              <a:t>(Section 1.3 of book)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270360" y="1325520"/>
            <a:ext cx="6747840" cy="540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270360" y="1325520"/>
            <a:ext cx="6747840" cy="54093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latin typeface="Calibri"/>
              </a:rPr>
              <a:t> 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C00000"/>
                </a:solidFill>
                <a:latin typeface="Papyrus"/>
              </a:rPr>
              <a:t>Number of Subsets </a:t>
            </a:r>
            <a:r>
              <a:rPr lang="en-US" sz="2400" b="1" strike="noStrike" spc="-1">
                <a:solidFill>
                  <a:srgbClr val="002060"/>
                </a:solidFill>
                <a:latin typeface="Papyrus"/>
              </a:rPr>
              <a:t>(Section 1.3 of book)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270360" y="1325520"/>
            <a:ext cx="6747840" cy="540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entaur"/>
              </a:rPr>
              <a:t> 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270360" y="1325520"/>
            <a:ext cx="6747840" cy="54093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latin typeface="Calibri"/>
              </a:rPr>
              <a:t> 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92" name="Picture 3"/>
          <p:cNvPicPr/>
          <p:nvPr/>
        </p:nvPicPr>
        <p:blipFill>
          <a:blip r:embed="rId3"/>
          <a:stretch/>
        </p:blipFill>
        <p:spPr>
          <a:xfrm>
            <a:off x="6038280" y="1843200"/>
            <a:ext cx="5457240" cy="418320"/>
          </a:xfrm>
          <a:prstGeom prst="rect">
            <a:avLst/>
          </a:prstGeom>
          <a:ln>
            <a:noFill/>
          </a:ln>
        </p:spPr>
      </p:pic>
      <p:pic>
        <p:nvPicPr>
          <p:cNvPr id="93" name="Picture 4"/>
          <p:cNvPicPr/>
          <p:nvPr/>
        </p:nvPicPr>
        <p:blipFill>
          <a:blip r:embed="rId4"/>
          <a:stretch/>
        </p:blipFill>
        <p:spPr>
          <a:xfrm>
            <a:off x="6038280" y="2651040"/>
            <a:ext cx="5285520" cy="83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C00000"/>
                </a:solidFill>
                <a:latin typeface="Papyrus"/>
              </a:rPr>
              <a:t>Number of Subsets </a:t>
            </a:r>
            <a:r>
              <a:rPr lang="en-US" sz="2400" b="1" strike="noStrike" spc="-1">
                <a:solidFill>
                  <a:srgbClr val="002060"/>
                </a:solidFill>
                <a:latin typeface="Papyrus"/>
              </a:rPr>
              <a:t>(Section 1.3 of book)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270360" y="1325520"/>
            <a:ext cx="6747840" cy="540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270360" y="1325520"/>
            <a:ext cx="6747840" cy="54093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latin typeface="Calibri"/>
              </a:rPr>
              <a:t> 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97" name="Picture 3"/>
          <p:cNvPicPr/>
          <p:nvPr/>
        </p:nvPicPr>
        <p:blipFill>
          <a:blip r:embed="rId3"/>
          <a:stretch/>
        </p:blipFill>
        <p:spPr>
          <a:xfrm>
            <a:off x="6038280" y="1841400"/>
            <a:ext cx="5457240" cy="418320"/>
          </a:xfrm>
          <a:prstGeom prst="rect">
            <a:avLst/>
          </a:prstGeom>
          <a:ln>
            <a:noFill/>
          </a:ln>
        </p:spPr>
      </p:pic>
      <p:pic>
        <p:nvPicPr>
          <p:cNvPr id="98" name="Picture 4"/>
          <p:cNvPicPr/>
          <p:nvPr/>
        </p:nvPicPr>
        <p:blipFill>
          <a:blip r:embed="rId4"/>
          <a:stretch/>
        </p:blipFill>
        <p:spPr>
          <a:xfrm>
            <a:off x="6038280" y="2651040"/>
            <a:ext cx="528552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5"/>
          <p:cNvPicPr/>
          <p:nvPr/>
        </p:nvPicPr>
        <p:blipFill>
          <a:blip r:embed="rId5"/>
          <a:stretch/>
        </p:blipFill>
        <p:spPr>
          <a:xfrm>
            <a:off x="584640" y="4414680"/>
            <a:ext cx="7209720" cy="43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C00000"/>
                </a:solidFill>
                <a:latin typeface="Papyrus"/>
              </a:rPr>
              <a:t>Number of Subsets </a:t>
            </a:r>
            <a:r>
              <a:rPr lang="en-US" sz="2400" b="1" strike="noStrike" spc="-1">
                <a:solidFill>
                  <a:srgbClr val="002060"/>
                </a:solidFill>
                <a:latin typeface="Papyrus"/>
              </a:rPr>
              <a:t>(Section 1.3 of book)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270360" y="1325520"/>
            <a:ext cx="6747840" cy="42890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latin typeface="Calibri"/>
              </a:rPr>
              <a:t> 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02" name="Picture 3"/>
          <p:cNvPicPr/>
          <p:nvPr/>
        </p:nvPicPr>
        <p:blipFill>
          <a:blip r:embed="rId3"/>
          <a:stretch/>
        </p:blipFill>
        <p:spPr>
          <a:xfrm>
            <a:off x="6205680" y="1325520"/>
            <a:ext cx="5457240" cy="418320"/>
          </a:xfrm>
          <a:prstGeom prst="rect">
            <a:avLst/>
          </a:prstGeom>
          <a:ln>
            <a:noFill/>
          </a:ln>
        </p:spPr>
      </p:pic>
      <p:pic>
        <p:nvPicPr>
          <p:cNvPr id="103" name="Picture 5"/>
          <p:cNvPicPr/>
          <p:nvPr/>
        </p:nvPicPr>
        <p:blipFill>
          <a:blip r:embed="rId4"/>
          <a:stretch/>
        </p:blipFill>
        <p:spPr>
          <a:xfrm>
            <a:off x="141840" y="1995840"/>
            <a:ext cx="7209720" cy="437400"/>
          </a:xfrm>
          <a:prstGeom prst="rect">
            <a:avLst/>
          </a:prstGeom>
          <a:ln>
            <a:noFill/>
          </a:ln>
        </p:spPr>
      </p:pic>
      <p:pic>
        <p:nvPicPr>
          <p:cNvPr id="104" name="Picture 6"/>
          <p:cNvPicPr/>
          <p:nvPr/>
        </p:nvPicPr>
        <p:blipFill>
          <a:blip r:embed="rId5"/>
          <a:stretch/>
        </p:blipFill>
        <p:spPr>
          <a:xfrm>
            <a:off x="4663440" y="2433600"/>
            <a:ext cx="7121880" cy="437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C00000"/>
                </a:solidFill>
                <a:latin typeface="Papyrus"/>
              </a:rPr>
              <a:t>Number of Subsets </a:t>
            </a:r>
            <a:r>
              <a:rPr lang="en-US" sz="2400" b="1" strike="noStrike" spc="-1">
                <a:solidFill>
                  <a:srgbClr val="002060"/>
                </a:solidFill>
                <a:latin typeface="Papyrus"/>
              </a:rPr>
              <a:t>(Section 1.3 of book)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270360" y="1325520"/>
            <a:ext cx="6747840" cy="494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entaur"/>
              </a:rPr>
              <a:t>                   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270360" y="1325520"/>
            <a:ext cx="6747840" cy="49456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latin typeface="Calibri"/>
              </a:rPr>
              <a:t> 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08" name="Picture 3"/>
          <p:cNvPicPr/>
          <p:nvPr/>
        </p:nvPicPr>
        <p:blipFill>
          <a:blip r:embed="rId3"/>
          <a:stretch/>
        </p:blipFill>
        <p:spPr>
          <a:xfrm>
            <a:off x="6205680" y="1325520"/>
            <a:ext cx="5457240" cy="418320"/>
          </a:xfrm>
          <a:prstGeom prst="rect">
            <a:avLst/>
          </a:prstGeom>
          <a:ln>
            <a:noFill/>
          </a:ln>
        </p:spPr>
      </p:pic>
      <p:pic>
        <p:nvPicPr>
          <p:cNvPr id="109" name="Picture 5"/>
          <p:cNvPicPr/>
          <p:nvPr/>
        </p:nvPicPr>
        <p:blipFill>
          <a:blip r:embed="rId4"/>
          <a:stretch/>
        </p:blipFill>
        <p:spPr>
          <a:xfrm>
            <a:off x="141840" y="1995840"/>
            <a:ext cx="7209720" cy="437400"/>
          </a:xfrm>
          <a:prstGeom prst="rect">
            <a:avLst/>
          </a:prstGeom>
          <a:ln>
            <a:noFill/>
          </a:ln>
        </p:spPr>
      </p:pic>
      <p:pic>
        <p:nvPicPr>
          <p:cNvPr id="110" name="Picture 6"/>
          <p:cNvPicPr/>
          <p:nvPr/>
        </p:nvPicPr>
        <p:blipFill>
          <a:blip r:embed="rId5"/>
          <a:stretch/>
        </p:blipFill>
        <p:spPr>
          <a:xfrm>
            <a:off x="4541040" y="2480040"/>
            <a:ext cx="7121880" cy="4377240"/>
          </a:xfrm>
          <a:prstGeom prst="rect">
            <a:avLst/>
          </a:prstGeom>
          <a:ln>
            <a:noFill/>
          </a:ln>
        </p:spPr>
      </p:pic>
      <p:pic>
        <p:nvPicPr>
          <p:cNvPr id="111" name="Picture 7"/>
          <p:cNvPicPr/>
          <p:nvPr/>
        </p:nvPicPr>
        <p:blipFill>
          <a:blip r:embed="rId6"/>
          <a:stretch/>
        </p:blipFill>
        <p:spPr>
          <a:xfrm>
            <a:off x="3514680" y="2523600"/>
            <a:ext cx="1742400" cy="2189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C00000"/>
                </a:solidFill>
                <a:latin typeface="Papyrus"/>
              </a:rPr>
              <a:t>Number of Subsets </a:t>
            </a:r>
            <a:r>
              <a:rPr lang="en-US" sz="2400" b="1" strike="noStrike" spc="-1">
                <a:solidFill>
                  <a:srgbClr val="002060"/>
                </a:solidFill>
                <a:latin typeface="Papyrus"/>
              </a:rPr>
              <a:t>(Section 1.3 of book)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270360" y="1325520"/>
            <a:ext cx="7894080" cy="569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270360" y="1325520"/>
            <a:ext cx="7894080" cy="56926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latin typeface="Calibri"/>
              </a:rPr>
              <a:t> 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15" name="Picture 3"/>
          <p:cNvPicPr/>
          <p:nvPr/>
        </p:nvPicPr>
        <p:blipFill>
          <a:blip r:embed="rId3"/>
          <a:stretch/>
        </p:blipFill>
        <p:spPr>
          <a:xfrm>
            <a:off x="6205680" y="1325520"/>
            <a:ext cx="5457240" cy="418320"/>
          </a:xfrm>
          <a:prstGeom prst="rect">
            <a:avLst/>
          </a:prstGeom>
          <a:ln>
            <a:noFill/>
          </a:ln>
        </p:spPr>
      </p:pic>
      <p:pic>
        <p:nvPicPr>
          <p:cNvPr id="116" name="Picture 5"/>
          <p:cNvPicPr/>
          <p:nvPr/>
        </p:nvPicPr>
        <p:blipFill>
          <a:blip r:embed="rId4"/>
          <a:stretch/>
        </p:blipFill>
        <p:spPr>
          <a:xfrm>
            <a:off x="141840" y="1995840"/>
            <a:ext cx="7209720" cy="437400"/>
          </a:xfrm>
          <a:prstGeom prst="rect">
            <a:avLst/>
          </a:prstGeom>
          <a:ln>
            <a:noFill/>
          </a:ln>
        </p:spPr>
      </p:pic>
      <p:pic>
        <p:nvPicPr>
          <p:cNvPr id="117" name="Picture 4"/>
          <p:cNvPicPr/>
          <p:nvPr/>
        </p:nvPicPr>
        <p:blipFill>
          <a:blip r:embed="rId5"/>
          <a:stretch/>
        </p:blipFill>
        <p:spPr>
          <a:xfrm>
            <a:off x="7925760" y="4707360"/>
            <a:ext cx="3131640" cy="214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C00000"/>
                </a:solidFill>
                <a:latin typeface="Papyrus"/>
              </a:rPr>
              <a:t>Number of Subsets </a:t>
            </a:r>
            <a:r>
              <a:rPr lang="en-US" sz="2400" b="1" strike="noStrike" spc="-1">
                <a:solidFill>
                  <a:srgbClr val="002060"/>
                </a:solidFill>
                <a:latin typeface="Papyrus"/>
              </a:rPr>
              <a:t>(Section 1.3 of book)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270360" y="1325520"/>
            <a:ext cx="11281320" cy="569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2060"/>
                </a:solidFill>
                <a:latin typeface="Centaur"/>
              </a:rPr>
              <a:t>.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270360" y="1325520"/>
            <a:ext cx="11281320" cy="56926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latin typeface="Calibri"/>
              </a:rPr>
              <a:t> 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5629"/>
            <a:ext cx="10515600" cy="1325563"/>
          </a:xfrm>
        </p:spPr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Counting possible passwords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8758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Each user on a computer system has a password, which is six to eight characters long, where each character is a letter or a digit. Each password must contain at least</a:t>
            </a:r>
            <a:r>
              <a:rPr lang="en-US" sz="3200" dirty="0">
                <a:solidFill>
                  <a:srgbClr val="FF0000"/>
                </a:solidFill>
              </a:rPr>
              <a:t> ONE DIGIT, ONE UPPER CASE </a:t>
            </a:r>
            <a:r>
              <a:rPr lang="en-US" sz="3200" dirty="0"/>
              <a:t>and</a:t>
            </a:r>
            <a:r>
              <a:rPr lang="en-US" sz="3200" dirty="0">
                <a:solidFill>
                  <a:srgbClr val="FF0000"/>
                </a:solidFill>
              </a:rPr>
              <a:t> ONE LOWER CASE </a:t>
            </a:r>
            <a:r>
              <a:rPr lang="en-US" sz="3200" dirty="0"/>
              <a:t>letter. How many possible passwords are there?</a:t>
            </a:r>
            <a:endParaRPr lang="en-US" sz="3200" u="sn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873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C00000"/>
                </a:solidFill>
              </a:rPr>
              <a:t>The Problems we solve:</a:t>
            </a:r>
          </a:p>
        </p:txBody>
      </p:sp>
    </p:spTree>
    <p:extLst>
      <p:ext uri="{BB962C8B-B14F-4D97-AF65-F5344CB8AC3E}">
        <p14:creationId xmlns:p14="http://schemas.microsoft.com/office/powerpoint/2010/main" val="19005443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C00000"/>
                </a:solidFill>
                <a:latin typeface="Papyrus"/>
              </a:rPr>
              <a:t>Number of Subsets </a:t>
            </a:r>
            <a:r>
              <a:rPr lang="en-US" sz="2400" b="1" strike="noStrike" spc="-1">
                <a:solidFill>
                  <a:srgbClr val="002060"/>
                </a:solidFill>
                <a:latin typeface="Papyrus"/>
              </a:rPr>
              <a:t>(Section 1.3 of book)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270360" y="1325520"/>
            <a:ext cx="11281320" cy="569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270360" y="1325520"/>
            <a:ext cx="11281320" cy="56926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latin typeface="Calibri"/>
              </a:rPr>
              <a:t> 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24" name="Picture 3"/>
          <p:cNvPicPr/>
          <p:nvPr/>
        </p:nvPicPr>
        <p:blipFill>
          <a:blip r:embed="rId3"/>
          <a:stretch/>
        </p:blipFill>
        <p:spPr>
          <a:xfrm>
            <a:off x="2468160" y="4546440"/>
            <a:ext cx="6885720" cy="206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C00000"/>
                </a:solidFill>
                <a:latin typeface="Papyrus"/>
              </a:rPr>
              <a:t>Number of Subsets </a:t>
            </a:r>
            <a:r>
              <a:rPr lang="en-US" sz="2400" b="1" strike="noStrike" spc="-1">
                <a:solidFill>
                  <a:srgbClr val="002060"/>
                </a:solidFill>
                <a:latin typeface="Papyrus"/>
              </a:rPr>
              <a:t>(Section 1.3 of book)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270360" y="1325520"/>
            <a:ext cx="11281320" cy="569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270360" y="1325520"/>
            <a:ext cx="11281320" cy="56926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latin typeface="Calibri"/>
              </a:rPr>
              <a:t> 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28" name="Picture 4"/>
          <p:cNvPicPr/>
          <p:nvPr/>
        </p:nvPicPr>
        <p:blipFill>
          <a:blip r:embed="rId3"/>
          <a:stretch/>
        </p:blipFill>
        <p:spPr>
          <a:xfrm>
            <a:off x="4757760" y="3924360"/>
            <a:ext cx="3371040" cy="293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C00000"/>
                </a:solidFill>
                <a:latin typeface="Papyrus"/>
              </a:rPr>
              <a:t>Number of Subsets </a:t>
            </a:r>
            <a:r>
              <a:rPr lang="en-US" sz="2400" b="1" strike="noStrike" spc="-1">
                <a:solidFill>
                  <a:srgbClr val="002060"/>
                </a:solidFill>
                <a:latin typeface="Papyrus"/>
              </a:rPr>
              <a:t>(Section 1.3 of book)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48320" y="1073520"/>
            <a:ext cx="11281320" cy="569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270360" y="1325520"/>
            <a:ext cx="11281320" cy="56926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latin typeface="Calibri"/>
              </a:rPr>
              <a:t> 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C00000"/>
                </a:solidFill>
                <a:latin typeface="Papyrus"/>
              </a:rPr>
              <a:t>Number of Subsets </a:t>
            </a:r>
            <a:r>
              <a:rPr lang="en-US" sz="2400" b="1" strike="noStrike" spc="-1">
                <a:solidFill>
                  <a:srgbClr val="002060"/>
                </a:solidFill>
                <a:latin typeface="Papyrus"/>
              </a:rPr>
              <a:t>(Section 1.3 of book)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270360" y="1325520"/>
            <a:ext cx="11281320" cy="569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400" b="1" strike="noStrike" spc="-1">
                <a:solidFill>
                  <a:srgbClr val="002060"/>
                </a:solidFill>
                <a:latin typeface="Centaur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en-US" sz="24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270360" y="1325520"/>
            <a:ext cx="11281320" cy="56926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latin typeface="Calibri"/>
              </a:rPr>
              <a:t> 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C00000"/>
                </a:solidFill>
                <a:latin typeface="Papyrus"/>
              </a:rPr>
              <a:t>Number of Subsets </a:t>
            </a:r>
            <a:r>
              <a:rPr lang="en-US" sz="2400" b="1" strike="noStrike" spc="-1">
                <a:solidFill>
                  <a:srgbClr val="002060"/>
                </a:solidFill>
                <a:latin typeface="Papyrus"/>
              </a:rPr>
              <a:t>(Section 1.3 of book)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270360" y="1325520"/>
            <a:ext cx="11281320" cy="569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2060"/>
                </a:solidFill>
                <a:latin typeface="Centaur"/>
              </a:rPr>
              <a:t>How we list?</a:t>
            </a:r>
            <a:endParaRPr lang="en-US" sz="32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C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C00000"/>
                </a:solidFill>
                <a:latin typeface="Centaur"/>
              </a:rPr>
              <a:t>Let us list down all the subsets in a particular order, and then suppose we want to know what will be 233</a:t>
            </a:r>
            <a:r>
              <a:rPr lang="en-US" sz="3200" b="0" strike="noStrike" spc="-1" baseline="30000">
                <a:solidFill>
                  <a:srgbClr val="C00000"/>
                </a:solidFill>
                <a:latin typeface="Centaur"/>
              </a:rPr>
              <a:t>rd</a:t>
            </a:r>
            <a:r>
              <a:rPr lang="en-US" sz="3200" b="0" strike="noStrike" spc="-1">
                <a:solidFill>
                  <a:srgbClr val="C00000"/>
                </a:solidFill>
                <a:latin typeface="Centaur"/>
              </a:rPr>
              <a:t> subset in this list, of a set with 10 elements???</a:t>
            </a:r>
            <a:endParaRPr lang="en-US" sz="32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en-US" sz="32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137" name="Picture 3"/>
          <p:cNvPicPr/>
          <p:nvPr/>
        </p:nvPicPr>
        <p:blipFill>
          <a:blip r:embed="rId2"/>
          <a:stretch/>
        </p:blipFill>
        <p:spPr>
          <a:xfrm>
            <a:off x="2429640" y="3910320"/>
            <a:ext cx="8590680" cy="2285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C00000"/>
                </a:solidFill>
                <a:latin typeface="Papyrus"/>
              </a:rPr>
              <a:t>Number of Subsets </a:t>
            </a:r>
            <a:r>
              <a:rPr lang="en-US" sz="2400" b="1" strike="noStrike" spc="-1">
                <a:solidFill>
                  <a:srgbClr val="002060"/>
                </a:solidFill>
                <a:latin typeface="Papyrus"/>
              </a:rPr>
              <a:t>(Section 1.3 of book)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270360" y="1325520"/>
            <a:ext cx="11281320" cy="569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2060"/>
                </a:solidFill>
                <a:latin typeface="Centaur"/>
              </a:rPr>
              <a:t>How we list?</a:t>
            </a:r>
            <a:endParaRPr lang="en-US" sz="32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2060"/>
                </a:solidFill>
                <a:latin typeface="Centaur"/>
              </a:rPr>
              <a:t>Encoding the subsets </a:t>
            </a:r>
            <a:r>
              <a:rPr lang="en-US" sz="3200" b="0" strike="noStrike" spc="-1" dirty="0">
                <a:solidFill>
                  <a:srgbClr val="FF0000"/>
                </a:solidFill>
                <a:latin typeface="Centaur"/>
              </a:rPr>
              <a:t>with binary strings</a:t>
            </a:r>
            <a:r>
              <a:rPr lang="en-US" sz="3200" b="0" strike="noStrike" spc="-1" dirty="0">
                <a:solidFill>
                  <a:srgbClr val="002060"/>
                </a:solidFill>
                <a:latin typeface="Centaur"/>
              </a:rPr>
              <a:t>:</a:t>
            </a:r>
            <a:endParaRPr lang="en-US" sz="32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C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C00000"/>
                </a:solidFill>
                <a:latin typeface="Centaur"/>
              </a:rPr>
              <a:t>If an element is present, we mark it by </a:t>
            </a:r>
            <a:r>
              <a:rPr lang="en-US" sz="2400" b="1" strike="noStrike" spc="-1" dirty="0">
                <a:solidFill>
                  <a:srgbClr val="002060"/>
                </a:solidFill>
                <a:latin typeface="Centaur"/>
              </a:rPr>
              <a:t>ONE</a:t>
            </a:r>
            <a:r>
              <a:rPr lang="en-US" sz="2400" b="0" strike="noStrike" spc="-1" dirty="0">
                <a:solidFill>
                  <a:srgbClr val="C00000"/>
                </a:solidFill>
                <a:latin typeface="Centaur"/>
              </a:rPr>
              <a:t>, if not present we put </a:t>
            </a:r>
            <a:r>
              <a:rPr lang="en-US" sz="2400" b="1" strike="noStrike" spc="-1" dirty="0">
                <a:solidFill>
                  <a:srgbClr val="002060"/>
                </a:solidFill>
                <a:latin typeface="Centaur"/>
              </a:rPr>
              <a:t>ZERO</a:t>
            </a:r>
            <a:endParaRPr lang="en-US" sz="2400" b="0" strike="noStrike" spc="-1" dirty="0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en-US" sz="2400" b="0" strike="noStrike" spc="-1" dirty="0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</p:txBody>
      </p:sp>
      <p:pic>
        <p:nvPicPr>
          <p:cNvPr id="142" name="Picture 5"/>
          <p:cNvPicPr/>
          <p:nvPr/>
        </p:nvPicPr>
        <p:blipFill>
          <a:blip r:embed="rId2"/>
          <a:stretch/>
        </p:blipFill>
        <p:spPr>
          <a:xfrm>
            <a:off x="934560" y="3594960"/>
            <a:ext cx="10616760" cy="1068840"/>
          </a:xfrm>
          <a:prstGeom prst="rect">
            <a:avLst/>
          </a:prstGeom>
          <a:ln>
            <a:noFill/>
          </a:ln>
        </p:spPr>
      </p:pic>
      <p:pic>
        <p:nvPicPr>
          <p:cNvPr id="143" name="Picture 6"/>
          <p:cNvPicPr/>
          <p:nvPr/>
        </p:nvPicPr>
        <p:blipFill>
          <a:blip r:embed="rId3"/>
          <a:stretch/>
        </p:blipFill>
        <p:spPr>
          <a:xfrm>
            <a:off x="556560" y="5250600"/>
            <a:ext cx="6548760" cy="40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C00000"/>
                </a:solidFill>
                <a:latin typeface="Papyrus"/>
              </a:rPr>
              <a:t>Sequences </a:t>
            </a:r>
            <a:r>
              <a:rPr lang="en-US" sz="2400" b="1" strike="noStrike" spc="-1">
                <a:solidFill>
                  <a:srgbClr val="002060"/>
                </a:solidFill>
                <a:latin typeface="Papyrus"/>
              </a:rPr>
              <a:t>(Section 1.5 of book)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270360" y="1325520"/>
            <a:ext cx="11693160" cy="540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0000"/>
                </a:solidFill>
                <a:latin typeface="Centaur"/>
              </a:rPr>
              <a:t>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270360" y="1325520"/>
            <a:ext cx="11693160" cy="54093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latin typeface="Calibri"/>
              </a:rPr>
              <a:t> 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C00000"/>
                </a:solidFill>
                <a:latin typeface="Papyrus"/>
              </a:rPr>
              <a:t>Sequences </a:t>
            </a:r>
            <a:r>
              <a:rPr lang="en-US" sz="2400" b="1" strike="noStrike" spc="-1">
                <a:solidFill>
                  <a:srgbClr val="002060"/>
                </a:solidFill>
                <a:latin typeface="Papyrus"/>
              </a:rPr>
              <a:t>(Section 1.5 of book)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270360" y="1325520"/>
            <a:ext cx="11693160" cy="540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3"/>
          <p:cNvSpPr/>
          <p:nvPr/>
        </p:nvSpPr>
        <p:spPr>
          <a:xfrm>
            <a:off x="270360" y="1325520"/>
            <a:ext cx="11693160" cy="54093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latin typeface="Calibri"/>
              </a:rPr>
              <a:t> 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53" name="Picture 3"/>
          <p:cNvPicPr/>
          <p:nvPr/>
        </p:nvPicPr>
        <p:blipFill>
          <a:blip r:embed="rId3"/>
          <a:stretch/>
        </p:blipFill>
        <p:spPr>
          <a:xfrm>
            <a:off x="1283400" y="4640400"/>
            <a:ext cx="9667080" cy="172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C00000"/>
                </a:solidFill>
                <a:latin typeface="Papyrus"/>
              </a:rPr>
              <a:t>Sequences </a:t>
            </a:r>
            <a:r>
              <a:rPr lang="en-US" sz="2400" b="1" strike="noStrike" spc="-1">
                <a:solidFill>
                  <a:srgbClr val="002060"/>
                </a:solidFill>
                <a:latin typeface="Papyrus"/>
              </a:rPr>
              <a:t>(Section 1.5 of book)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270360" y="1325520"/>
            <a:ext cx="11693160" cy="540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3"/>
          <p:cNvSpPr/>
          <p:nvPr/>
        </p:nvSpPr>
        <p:spPr>
          <a:xfrm>
            <a:off x="270360" y="1325520"/>
            <a:ext cx="11693160" cy="54093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latin typeface="Calibri"/>
              </a:rPr>
              <a:t> 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57" name="Picture 3"/>
          <p:cNvPicPr/>
          <p:nvPr/>
        </p:nvPicPr>
        <p:blipFill>
          <a:blip r:embed="rId3"/>
          <a:stretch/>
        </p:blipFill>
        <p:spPr>
          <a:xfrm>
            <a:off x="4554720" y="2991960"/>
            <a:ext cx="7409160" cy="1320480"/>
          </a:xfrm>
          <a:prstGeom prst="rect">
            <a:avLst/>
          </a:prstGeom>
          <a:ln>
            <a:noFill/>
          </a:ln>
        </p:spPr>
      </p:pic>
      <p:pic>
        <p:nvPicPr>
          <p:cNvPr id="158" name="Picture 4"/>
          <p:cNvPicPr/>
          <p:nvPr/>
        </p:nvPicPr>
        <p:blipFill>
          <a:blip r:embed="rId4"/>
          <a:stretch/>
        </p:blipFill>
        <p:spPr>
          <a:xfrm>
            <a:off x="492120" y="5046120"/>
            <a:ext cx="9609840" cy="77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54" y="873457"/>
            <a:ext cx="11717741" cy="5827594"/>
          </a:xfrm>
        </p:spPr>
        <p:txBody>
          <a:bodyPr/>
          <a:lstStyle/>
          <a:p>
            <a:pPr marL="0" indent="0">
              <a:buNone/>
            </a:pPr>
            <a:endParaRPr lang="en-US" sz="3200" i="1" dirty="0"/>
          </a:p>
          <a:p>
            <a:pPr marL="0" indent="0">
              <a:buNone/>
            </a:pPr>
            <a:r>
              <a:rPr lang="en-US" sz="3200" i="1" dirty="0"/>
              <a:t>Therefore O students, study mathematics and do not build without foundations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>
                <a:solidFill>
                  <a:srgbClr val="FF0000"/>
                </a:solidFill>
              </a:rPr>
              <a:t>Leonardo da Vinci </a:t>
            </a:r>
            <a:r>
              <a:rPr lang="en-US" dirty="0"/>
              <a:t>(1452-1519)</a:t>
            </a:r>
          </a:p>
        </p:txBody>
      </p:sp>
    </p:spTree>
    <p:extLst>
      <p:ext uri="{BB962C8B-B14F-4D97-AF65-F5344CB8AC3E}">
        <p14:creationId xmlns:p14="http://schemas.microsoft.com/office/powerpoint/2010/main" val="18563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54" y="873457"/>
            <a:ext cx="11717741" cy="582759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most popular mathematician in the world is throwing a party for all of his friends. As a way to kick things off, they decide that everyone should shake hands. </a:t>
            </a:r>
          </a:p>
          <a:p>
            <a:pPr marL="0" indent="0">
              <a:buNone/>
            </a:pPr>
            <a:r>
              <a:rPr lang="en-US" dirty="0"/>
              <a:t>Assuming all 10 people at the party each shake hands with every other person (but not themselves, obviously) exactly once, how many handshakes take place?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920" y="2272"/>
            <a:ext cx="10515600" cy="873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C00000"/>
                </a:solidFill>
              </a:rPr>
              <a:t>Examples – The Problems we solve:</a:t>
            </a:r>
          </a:p>
        </p:txBody>
      </p:sp>
    </p:spTree>
    <p:extLst>
      <p:ext uri="{BB962C8B-B14F-4D97-AF65-F5344CB8AC3E}">
        <p14:creationId xmlns:p14="http://schemas.microsoft.com/office/powerpoint/2010/main" val="37678573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54" y="873457"/>
            <a:ext cx="11717741" cy="5827594"/>
          </a:xfrm>
        </p:spPr>
        <p:txBody>
          <a:bodyPr/>
          <a:lstStyle/>
          <a:p>
            <a:pPr marL="0" indent="0">
              <a:buNone/>
            </a:pPr>
            <a:endParaRPr lang="en-US" sz="3200" i="1" dirty="0"/>
          </a:p>
          <a:p>
            <a:pPr marL="0" indent="0">
              <a:buNone/>
            </a:pPr>
            <a:r>
              <a:rPr lang="en-US" sz="3200" i="1" dirty="0"/>
              <a:t>Therefore O students, study mathematics and do not build without foundations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Leonardo da Vinci </a:t>
            </a:r>
            <a:r>
              <a:rPr lang="en-US" dirty="0"/>
              <a:t>(1452-1519)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Go through the reading material: 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Lovasz’s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book – Chapter 1, Section 1.1 – 1.2</a:t>
            </a:r>
          </a:p>
        </p:txBody>
      </p:sp>
    </p:spTree>
    <p:extLst>
      <p:ext uri="{BB962C8B-B14F-4D97-AF65-F5344CB8AC3E}">
        <p14:creationId xmlns:p14="http://schemas.microsoft.com/office/powerpoint/2010/main" val="29645546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54" y="873457"/>
            <a:ext cx="11717741" cy="5827594"/>
          </a:xfrm>
        </p:spPr>
        <p:txBody>
          <a:bodyPr/>
          <a:lstStyle/>
          <a:p>
            <a:pPr marL="0" indent="0">
              <a:buNone/>
            </a:pPr>
            <a:endParaRPr lang="en-US" sz="3200" i="1" dirty="0"/>
          </a:p>
          <a:p>
            <a:pPr marL="0" indent="0">
              <a:buNone/>
            </a:pPr>
            <a:r>
              <a:rPr lang="en-US" sz="3200" i="1" dirty="0"/>
              <a:t>Therefore O students, study mathematics and do not build without foundations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Leonardo da Vinci </a:t>
            </a:r>
            <a:r>
              <a:rPr lang="en-US" dirty="0"/>
              <a:t>(1452-1519)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My office: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C00000"/>
                </a:solidFill>
              </a:rPr>
              <a:t>F202, A block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C00000"/>
                </a:solidFill>
              </a:rPr>
              <a:t>Email: </a:t>
            </a:r>
            <a:r>
              <a:rPr lang="en-US" dirty="0">
                <a:solidFill>
                  <a:srgbClr val="C00000"/>
                </a:solidFill>
                <a:hlinkClick r:id="rId2"/>
              </a:rPr>
              <a:t>asim.raza@ucp.edu.pk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457200" lvl="1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b="1" dirty="0">
                <a:solidFill>
                  <a:srgbClr val="C00000"/>
                </a:solidFill>
              </a:rPr>
              <a:t>			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9587" y="4456093"/>
            <a:ext cx="38077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Office Hours:</a:t>
            </a:r>
          </a:p>
          <a:p>
            <a:r>
              <a:rPr lang="en-US" sz="2400" dirty="0">
                <a:solidFill>
                  <a:srgbClr val="C00000"/>
                </a:solidFill>
              </a:rPr>
              <a:t>Will be uploaded soon</a:t>
            </a:r>
          </a:p>
          <a:p>
            <a:r>
              <a:rPr lang="en-US" dirty="0"/>
              <a:t>or by appointment (email)</a:t>
            </a:r>
          </a:p>
        </p:txBody>
      </p:sp>
    </p:spTree>
    <p:extLst>
      <p:ext uri="{BB962C8B-B14F-4D97-AF65-F5344CB8AC3E}">
        <p14:creationId xmlns:p14="http://schemas.microsoft.com/office/powerpoint/2010/main" val="347068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05220"/>
            <a:ext cx="10515600" cy="87345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Applications: Graphs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075310" y="1706653"/>
            <a:ext cx="3619500" cy="4845115"/>
            <a:chOff x="2075310" y="1706653"/>
            <a:chExt cx="3619500" cy="484511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5310" y="1706653"/>
              <a:ext cx="3619500" cy="437197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620371" y="3551446"/>
              <a:ext cx="1928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Part of a road map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50104" y="6182436"/>
              <a:ext cx="24686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Part of an electric circuit</a:t>
              </a:r>
            </a:p>
          </p:txBody>
        </p:sp>
      </p:grpSp>
      <p:sp>
        <p:nvSpPr>
          <p:cNvPr id="8" name="Title 1"/>
          <p:cNvSpPr txBox="1">
            <a:spLocks/>
          </p:cNvSpPr>
          <p:nvPr/>
        </p:nvSpPr>
        <p:spPr>
          <a:xfrm>
            <a:off x="15920" y="2272"/>
            <a:ext cx="10515600" cy="873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C00000"/>
                </a:solidFill>
              </a:rPr>
              <a:t>Examples – The Problems we solve:</a:t>
            </a:r>
          </a:p>
        </p:txBody>
      </p:sp>
    </p:spTree>
    <p:extLst>
      <p:ext uri="{BB962C8B-B14F-4D97-AF65-F5344CB8AC3E}">
        <p14:creationId xmlns:p14="http://schemas.microsoft.com/office/powerpoint/2010/main" val="590828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12840</TotalTime>
  <Words>2290</Words>
  <Application>Microsoft Office PowerPoint</Application>
  <PresentationFormat>Widescreen</PresentationFormat>
  <Paragraphs>418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101" baseType="lpstr">
      <vt:lpstr>Arial</vt:lpstr>
      <vt:lpstr>Buxton Sketch</vt:lpstr>
      <vt:lpstr>Calibri</vt:lpstr>
      <vt:lpstr>Calibri Light</vt:lpstr>
      <vt:lpstr>Cambria Math</vt:lpstr>
      <vt:lpstr>Centaur</vt:lpstr>
      <vt:lpstr>Comic Sans MS</vt:lpstr>
      <vt:lpstr>Curlz MT</vt:lpstr>
      <vt:lpstr>Ink Free</vt:lpstr>
      <vt:lpstr>KaTeX_Main</vt:lpstr>
      <vt:lpstr>KaTeX_Math</vt:lpstr>
      <vt:lpstr>Papyrus</vt:lpstr>
      <vt:lpstr>Ravie</vt:lpstr>
      <vt:lpstr>SFSS1095</vt:lpstr>
      <vt:lpstr>SFSX1095</vt:lpstr>
      <vt:lpstr>Soleil</vt:lpstr>
      <vt:lpstr>Times New Roman</vt:lpstr>
      <vt:lpstr>Tw Cen MT</vt:lpstr>
      <vt:lpstr>Wingdings</vt:lpstr>
      <vt:lpstr>Office Theme</vt:lpstr>
      <vt:lpstr>Discrete Structures (Discrete Mathematics)</vt:lpstr>
      <vt:lpstr>Discrete World:</vt:lpstr>
      <vt:lpstr>Uses of Discrete Structures in Computer Science </vt:lpstr>
      <vt:lpstr>The Problems we solve:</vt:lpstr>
      <vt:lpstr>Counting possible passwords</vt:lpstr>
      <vt:lpstr>Counting possible passwords</vt:lpstr>
      <vt:lpstr>Counting possible passwords</vt:lpstr>
      <vt:lpstr>PowerPoint Presentation</vt:lpstr>
      <vt:lpstr>Applications: Graphs</vt:lpstr>
      <vt:lpstr>Applications: Graphs</vt:lpstr>
      <vt:lpstr>Applications: A Gallery of Graphs</vt:lpstr>
      <vt:lpstr>Applications: Counting Graphs</vt:lpstr>
      <vt:lpstr>Applications: Counting Graphs</vt:lpstr>
      <vt:lpstr>Applications: Counting Graphs</vt:lpstr>
      <vt:lpstr>Applications: Solving Maze Graphs</vt:lpstr>
      <vt:lpstr>Bijections (or the art of noticing equivalences)</vt:lpstr>
      <vt:lpstr>Bijections (or the art of noticing equivalences)</vt:lpstr>
      <vt:lpstr>Bijections (or the art of noticing equivalences)</vt:lpstr>
      <vt:lpstr>Bijections (or the art of noticing equivalences)</vt:lpstr>
      <vt:lpstr>PowerPoint Presentation</vt:lpstr>
      <vt:lpstr>Proofs: How to prove a claim</vt:lpstr>
      <vt:lpstr>Proofs</vt:lpstr>
      <vt:lpstr>Proofs</vt:lpstr>
      <vt:lpstr>Claim:                    n^2+n+41 gives a Prime Number;                              n is some non-negative integer.</vt:lpstr>
      <vt:lpstr>       n^2+n+41 always gives a Prime Number</vt:lpstr>
      <vt:lpstr>           n^2+n+41 gives a Prime Number</vt:lpstr>
      <vt:lpstr>Always  think rational, think imaginative, think out of the box</vt:lpstr>
      <vt:lpstr>PowerPoint Presentation</vt:lpstr>
      <vt:lpstr>PowerPoint Presentation</vt:lpstr>
      <vt:lpstr>PowerPoint Presentation</vt:lpstr>
      <vt:lpstr>PowerPoint Presentation</vt:lpstr>
      <vt:lpstr>Course Outlines:</vt:lpstr>
      <vt:lpstr>Course Outlines:</vt:lpstr>
      <vt:lpstr>Textbook:</vt:lpstr>
      <vt:lpstr>Good Practices</vt:lpstr>
      <vt:lpstr> Bad Practices</vt:lpstr>
      <vt:lpstr>Set and its Operations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 operations: Symmetric Difference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UCP</cp:lastModifiedBy>
  <cp:revision>107</cp:revision>
  <dcterms:created xsi:type="dcterms:W3CDTF">2017-10-15T17:49:02Z</dcterms:created>
  <dcterms:modified xsi:type="dcterms:W3CDTF">2022-10-12T13:19:53Z</dcterms:modified>
</cp:coreProperties>
</file>